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Helvetica Neue"/>
      <p:regular r:id="rId21"/>
      <p:bold r:id="rId22"/>
      <p:italic r:id="rId23"/>
      <p:boldItalic r:id="rId24"/>
    </p:embeddedFont>
    <p:embeddedFont>
      <p:font typeface="Helvetica Neue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4e392ea8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4e392ea8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4fccb61c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4fccb61c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4fccb61c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e4fccb61c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4fccb61c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4fccb61c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e62556ab8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e62556ab8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4e392ea88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e4e392ea88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nnFormer introduces transformers at different stages and scales of the network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e35386c5b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e35386c5b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1- We select the energy of the protons such that the bragg peak is at the tumor, </a:t>
            </a:r>
            <a:r>
              <a:rPr b="1" lang="es">
                <a:solidFill>
                  <a:schemeClr val="dk1"/>
                </a:solidFill>
              </a:rPr>
              <a:t>SPARING WHAT IS BEHIND</a:t>
            </a:r>
            <a:endParaRPr b="1">
              <a:solidFill>
                <a:schemeClr val="dk1"/>
              </a:solidFill>
            </a:endParaRPr>
          </a:p>
          <a:p>
            <a:pPr indent="0" lvl="0" marL="0" rtl="0" algn="l">
              <a:spcBef>
                <a:spcPts val="0"/>
              </a:spcBef>
              <a:spcAft>
                <a:spcPts val="0"/>
              </a:spcAft>
              <a:buNone/>
            </a:pPr>
            <a:r>
              <a:rPr lang="es">
                <a:solidFill>
                  <a:schemeClr val="dk1"/>
                </a:solidFill>
              </a:rPr>
              <a:t>2- The highly localized dose delivery make the treatment more sensitive to uncertainties,</a:t>
            </a:r>
            <a:r>
              <a:rPr b="1" lang="es">
                <a:solidFill>
                  <a:schemeClr val="dk1"/>
                </a:solidFill>
              </a:rPr>
              <a:t> radiating what is behind</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s">
                <a:solidFill>
                  <a:schemeClr val="dk1"/>
                </a:solidFill>
              </a:rPr>
              <a:t>3- </a:t>
            </a:r>
            <a:r>
              <a:rPr lang="es">
                <a:solidFill>
                  <a:schemeClr val="dk1"/>
                </a:solidFill>
              </a:rPr>
              <a:t>We need to know where the radiation, which is usually called radiation dose, or dose is delivered to know if treatment has gone as planned or if we have damaged healthy tissue and underdosed the tumor. </a:t>
            </a:r>
            <a:r>
              <a:rPr b="1" lang="es"/>
              <a:t>Since</a:t>
            </a:r>
            <a:r>
              <a:rPr b="1" lang="es"/>
              <a:t> radiation therapy treatments are spaced across around 30 sessions, deposition errors in one session can be corrected</a:t>
            </a:r>
            <a:r>
              <a:rPr b="1" lang="es"/>
              <a:t> </a:t>
            </a:r>
            <a:r>
              <a:rPr b="1" lang="es"/>
              <a:t>in following sessions</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e4a28dc0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e4a28dc0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as protons pass through the body, they deposit radiation, which is what we want to know but can’t now directly, but they also activate isotopes that emit positrons.</a:t>
            </a:r>
            <a:endParaRPr/>
          </a:p>
          <a:p>
            <a:pPr indent="-298450" lvl="0" marL="457200" rtl="0" algn="l">
              <a:spcBef>
                <a:spcPts val="0"/>
              </a:spcBef>
              <a:spcAft>
                <a:spcPts val="0"/>
              </a:spcAft>
              <a:buSzPts val="1100"/>
              <a:buChar char="-"/>
            </a:pPr>
            <a:r>
              <a:rPr lang="es"/>
              <a:t>the conversion from PETto dose is not straightforward because, while dose depositions are related to interactions between protons and the nuclei electrons, destroying the cell dna, PET activations correspond to nuclear interactions, and thus take place at different energies and are not directly correlated. Moreover, positron emitter counts are low and suffer from washout, leading to noisy PET images</a:t>
            </a:r>
            <a:endParaRPr/>
          </a:p>
          <a:p>
            <a:pPr indent="-298450" lvl="0" marL="457200" rtl="0" algn="l">
              <a:spcBef>
                <a:spcPts val="0"/>
              </a:spcBef>
              <a:spcAft>
                <a:spcPts val="0"/>
              </a:spcAft>
              <a:buSzPts val="1100"/>
              <a:buChar char="-"/>
            </a:pPr>
            <a:r>
              <a:rPr lang="es"/>
              <a:t>the training data is bad and the model will not work in a real situation: unrealistic datasets do not consider effects that will appear in the clinical practice and that our model needs to be shown in training so that it can work in the clinical practice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4e392ea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4e392ea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prototwin-pet stands for PROTOn therapy digital TWIN models for dose verification with PET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5b641fcc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5b641fcc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4e392ea8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4e392ea8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lambda is a hyperparameter that was tuned experimentally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e4e392ea88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e4e392ea88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but we don’t have the actual delivered dose, we need to estimate it with PET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886523e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e5886523e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4e392ea8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4e392ea8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Placing the DPB at earlier encoder layers introduces excessive complexity and parameters into our model, while not utilizing the features already extracted in the previous encoder layers which are also used to reconstruct the dose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Helvetica Neue"/>
              <a:buChar char="●"/>
              <a:defRPr sz="1800">
                <a:solidFill>
                  <a:schemeClr val="dk1"/>
                </a:solidFill>
                <a:latin typeface="Helvetica Neue"/>
                <a:ea typeface="Helvetica Neue"/>
                <a:cs typeface="Helvetica Neue"/>
                <a:sym typeface="Helvetica Neue"/>
              </a:defRPr>
            </a:lvl1pPr>
            <a:lvl2pPr indent="-317500" lvl="1" marL="9144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2pPr>
            <a:lvl3pPr indent="-317500" lvl="2" marL="13716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3pPr>
            <a:lvl4pPr indent="-317500" lvl="3" marL="18288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4pPr>
            <a:lvl5pPr indent="-317500" lvl="4" marL="22860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5pPr>
            <a:lvl6pPr indent="-317500" lvl="5" marL="27432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6pPr>
            <a:lvl7pPr indent="-317500" lvl="6" marL="32004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7pPr>
            <a:lvl8pPr indent="-317500" lvl="7" marL="36576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8pPr>
            <a:lvl9pPr indent="-317500" lvl="8" marL="41148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7.jpg"/><Relationship Id="rId5" Type="http://schemas.openxmlformats.org/officeDocument/2006/relationships/image" Target="../media/image11.png"/><Relationship Id="rId6"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7.jpg"/><Relationship Id="rId9" Type="http://schemas.openxmlformats.org/officeDocument/2006/relationships/image" Target="../media/image21.png"/><Relationship Id="rId5" Type="http://schemas.openxmlformats.org/officeDocument/2006/relationships/image" Target="../media/image19.jp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mailto:pcabrale@ucm.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15.jp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1858013"/>
            <a:ext cx="8520600" cy="1471200"/>
          </a:xfrm>
          <a:prstGeom prst="rect">
            <a:avLst/>
          </a:prstGeom>
          <a:noFill/>
          <a:ln>
            <a:noFill/>
          </a:ln>
        </p:spPr>
        <p:txBody>
          <a:bodyPr anchorCtr="0" anchor="b" bIns="91425" lIns="91425" spcFirstLastPara="1" rIns="91425" wrap="square" tIns="91425">
            <a:noAutofit/>
          </a:bodyPr>
          <a:lstStyle/>
          <a:p>
            <a:pPr indent="0" lvl="0" marL="0" rtl="0" algn="ctr">
              <a:lnSpc>
                <a:spcPct val="130000"/>
              </a:lnSpc>
              <a:spcBef>
                <a:spcPts val="0"/>
              </a:spcBef>
              <a:spcAft>
                <a:spcPts val="0"/>
              </a:spcAft>
              <a:buSzPts val="852"/>
              <a:buNone/>
            </a:pPr>
            <a:r>
              <a:rPr b="1" lang="es" sz="2897">
                <a:solidFill>
                  <a:srgbClr val="000000"/>
                </a:solidFill>
                <a:latin typeface="Helvetica Neue"/>
                <a:ea typeface="Helvetica Neue"/>
                <a:cs typeface="Helvetica Neue"/>
                <a:sym typeface="Helvetica Neue"/>
              </a:rPr>
              <a:t>PROTOTWIN-PET: </a:t>
            </a:r>
            <a:endParaRPr b="1" sz="2897">
              <a:solidFill>
                <a:srgbClr val="000000"/>
              </a:solidFill>
              <a:latin typeface="Helvetica Neue"/>
              <a:ea typeface="Helvetica Neue"/>
              <a:cs typeface="Helvetica Neue"/>
              <a:sym typeface="Helvetica Neue"/>
            </a:endParaRPr>
          </a:p>
          <a:p>
            <a:pPr indent="0" lvl="0" marL="0" rtl="0" algn="ctr">
              <a:lnSpc>
                <a:spcPct val="130000"/>
              </a:lnSpc>
              <a:spcBef>
                <a:spcPts val="0"/>
              </a:spcBef>
              <a:spcAft>
                <a:spcPts val="0"/>
              </a:spcAft>
              <a:buSzPts val="852"/>
              <a:buNone/>
            </a:pPr>
            <a:r>
              <a:rPr b="1" lang="es" sz="2215">
                <a:solidFill>
                  <a:srgbClr val="000000"/>
                </a:solidFill>
                <a:latin typeface="Helvetica Neue"/>
                <a:ea typeface="Helvetica Neue"/>
                <a:cs typeface="Helvetica Neue"/>
                <a:sym typeface="Helvetica Neue"/>
              </a:rPr>
              <a:t>Patient-Specific </a:t>
            </a:r>
            <a:r>
              <a:rPr b="1" lang="es" sz="2215">
                <a:solidFill>
                  <a:srgbClr val="000000"/>
                </a:solidFill>
                <a:latin typeface="Helvetica Neue"/>
                <a:ea typeface="Helvetica Neue"/>
                <a:cs typeface="Helvetica Neue"/>
                <a:sym typeface="Helvetica Neue"/>
              </a:rPr>
              <a:t>Deep Learning </a:t>
            </a:r>
            <a:r>
              <a:rPr b="1" lang="es" sz="2215">
                <a:latin typeface="Helvetica Neue"/>
                <a:ea typeface="Helvetica Neue"/>
                <a:cs typeface="Helvetica Neue"/>
                <a:sym typeface="Helvetica Neue"/>
              </a:rPr>
              <a:t>Models </a:t>
            </a:r>
            <a:r>
              <a:rPr b="1" lang="es" sz="2215">
                <a:solidFill>
                  <a:srgbClr val="000000"/>
                </a:solidFill>
                <a:latin typeface="Helvetica Neue"/>
                <a:ea typeface="Helvetica Neue"/>
                <a:cs typeface="Helvetica Neue"/>
                <a:sym typeface="Helvetica Neue"/>
              </a:rPr>
              <a:t>for </a:t>
            </a:r>
            <a:br>
              <a:rPr b="1" lang="es" sz="2215">
                <a:solidFill>
                  <a:srgbClr val="000000"/>
                </a:solidFill>
                <a:latin typeface="Helvetica Neue"/>
                <a:ea typeface="Helvetica Neue"/>
                <a:cs typeface="Helvetica Neue"/>
                <a:sym typeface="Helvetica Neue"/>
              </a:rPr>
            </a:br>
            <a:r>
              <a:rPr b="1" lang="es" sz="2215">
                <a:solidFill>
                  <a:srgbClr val="000000"/>
                </a:solidFill>
                <a:latin typeface="Helvetica Neue"/>
                <a:ea typeface="Helvetica Neue"/>
                <a:cs typeface="Helvetica Neue"/>
                <a:sym typeface="Helvetica Neue"/>
              </a:rPr>
              <a:t>Dose Verification in Proton Therapy with PET</a:t>
            </a:r>
            <a:endParaRPr b="1" sz="5315">
              <a:solidFill>
                <a:srgbClr val="000000"/>
              </a:solidFill>
              <a:latin typeface="Helvetica Neue"/>
              <a:ea typeface="Helvetica Neue"/>
              <a:cs typeface="Helvetica Neue"/>
              <a:sym typeface="Helvetica Neue"/>
            </a:endParaRPr>
          </a:p>
        </p:txBody>
      </p:sp>
      <p:sp>
        <p:nvSpPr>
          <p:cNvPr id="55" name="Google Shape;55;p13"/>
          <p:cNvSpPr txBox="1"/>
          <p:nvPr/>
        </p:nvSpPr>
        <p:spPr>
          <a:xfrm>
            <a:off x="311700" y="352975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113"/>
              </a:spcBef>
              <a:spcAft>
                <a:spcPts val="0"/>
              </a:spcAft>
              <a:buNone/>
            </a:pPr>
            <a:r>
              <a:rPr b="1" lang="es">
                <a:solidFill>
                  <a:srgbClr val="000000"/>
                </a:solidFill>
                <a:latin typeface="Helvetica Neue"/>
                <a:ea typeface="Helvetica Neue"/>
                <a:cs typeface="Helvetica Neue"/>
                <a:sym typeface="Helvetica Neue"/>
              </a:rPr>
              <a:t>Pablo Cabrales</a:t>
            </a:r>
            <a:r>
              <a:rPr b="1" baseline="30000" lang="es">
                <a:solidFill>
                  <a:srgbClr val="000000"/>
                </a:solidFill>
                <a:latin typeface="Helvetica Neue"/>
                <a:ea typeface="Helvetica Neue"/>
                <a:cs typeface="Helvetica Neue"/>
                <a:sym typeface="Helvetica Neue"/>
              </a:rPr>
              <a:t>1</a:t>
            </a:r>
            <a:r>
              <a:rPr lang="es">
                <a:solidFill>
                  <a:srgbClr val="000000"/>
                </a:solidFill>
                <a:latin typeface="Helvetica Neue"/>
                <a:ea typeface="Helvetica Neue"/>
                <a:cs typeface="Helvetica Neue"/>
                <a:sym typeface="Helvetica Neue"/>
              </a:rPr>
              <a:t>, Víctor V. Onecha</a:t>
            </a:r>
            <a:r>
              <a:rPr baseline="30000" lang="es">
                <a:latin typeface="Helvetica Neue"/>
                <a:ea typeface="Helvetica Neue"/>
                <a:cs typeface="Helvetica Neue"/>
                <a:sym typeface="Helvetica Neue"/>
              </a:rPr>
              <a:t>3</a:t>
            </a:r>
            <a:r>
              <a:rPr lang="es">
                <a:solidFill>
                  <a:srgbClr val="000000"/>
                </a:solidFill>
                <a:latin typeface="Helvetica Neue"/>
                <a:ea typeface="Helvetica Neue"/>
                <a:cs typeface="Helvetica Neue"/>
                <a:sym typeface="Helvetica Neue"/>
              </a:rPr>
              <a:t>, David G</a:t>
            </a:r>
            <a:r>
              <a:rPr lang="es">
                <a:latin typeface="Helvetica Neue"/>
                <a:ea typeface="Helvetica Neue"/>
                <a:cs typeface="Helvetica Neue"/>
                <a:sym typeface="Helvetica Neue"/>
              </a:rPr>
              <a:t>.</a:t>
            </a:r>
            <a:r>
              <a:rPr lang="es">
                <a:solidFill>
                  <a:srgbClr val="000000"/>
                </a:solidFill>
                <a:latin typeface="Helvetica Neue"/>
                <a:ea typeface="Helvetica Neue"/>
                <a:cs typeface="Helvetica Neue"/>
                <a:sym typeface="Helvetica Neue"/>
              </a:rPr>
              <a:t> Izquierdo</a:t>
            </a:r>
            <a:r>
              <a:rPr baseline="30000" lang="es">
                <a:latin typeface="Helvetica Neue"/>
                <a:ea typeface="Helvetica Neue"/>
                <a:cs typeface="Helvetica Neue"/>
                <a:sym typeface="Helvetica Neue"/>
              </a:rPr>
              <a:t>3</a:t>
            </a:r>
            <a:r>
              <a:rPr lang="es">
                <a:solidFill>
                  <a:srgbClr val="000000"/>
                </a:solidFill>
                <a:latin typeface="Helvetica Neue"/>
                <a:ea typeface="Helvetica Neue"/>
                <a:cs typeface="Helvetica Neue"/>
                <a:sym typeface="Helvetica Neue"/>
              </a:rPr>
              <a:t>, Jos</a:t>
            </a:r>
            <a:r>
              <a:rPr lang="es">
                <a:latin typeface="Helvetica Neue"/>
                <a:ea typeface="Helvetica Neue"/>
                <a:cs typeface="Helvetica Neue"/>
                <a:sym typeface="Helvetica Neue"/>
              </a:rPr>
              <a:t>é Manuel Udías</a:t>
            </a:r>
            <a:r>
              <a:rPr baseline="30000" lang="es">
                <a:solidFill>
                  <a:schemeClr val="dk1"/>
                </a:solidFill>
                <a:latin typeface="Helvetica Neue"/>
                <a:ea typeface="Helvetica Neue"/>
                <a:cs typeface="Helvetica Neue"/>
                <a:sym typeface="Helvetica Neue"/>
              </a:rPr>
              <a:t>1,2</a:t>
            </a:r>
            <a:r>
              <a:rPr lang="es">
                <a:latin typeface="Helvetica Neue"/>
                <a:ea typeface="Helvetica Neue"/>
                <a:cs typeface="Helvetica Neue"/>
                <a:sym typeface="Helvetica Neue"/>
              </a:rPr>
              <a:t>,</a:t>
            </a:r>
            <a:r>
              <a:rPr lang="es">
                <a:solidFill>
                  <a:srgbClr val="000000"/>
                </a:solidFill>
                <a:latin typeface="Helvetica Neue"/>
                <a:ea typeface="Helvetica Neue"/>
                <a:cs typeface="Helvetica Neue"/>
                <a:sym typeface="Helvetica Neue"/>
              </a:rPr>
              <a:t> and Joaquín L. Herraiz</a:t>
            </a:r>
            <a:r>
              <a:rPr baseline="30000" lang="es">
                <a:solidFill>
                  <a:srgbClr val="000000"/>
                </a:solidFill>
                <a:latin typeface="Helvetica Neue"/>
                <a:ea typeface="Helvetica Neue"/>
                <a:cs typeface="Helvetica Neue"/>
                <a:sym typeface="Helvetica Neue"/>
              </a:rPr>
              <a:t>1,</a:t>
            </a:r>
            <a:r>
              <a:rPr baseline="30000" lang="es">
                <a:latin typeface="Helvetica Neue"/>
                <a:ea typeface="Helvetica Neue"/>
                <a:cs typeface="Helvetica Neue"/>
                <a:sym typeface="Helvetica Neue"/>
              </a:rPr>
              <a:t>2</a:t>
            </a:r>
            <a:endParaRPr>
              <a:solidFill>
                <a:srgbClr val="595959"/>
              </a:solidFill>
              <a:latin typeface="Helvetica Neue"/>
              <a:ea typeface="Helvetica Neue"/>
              <a:cs typeface="Helvetica Neue"/>
              <a:sym typeface="Helvetica Neue"/>
            </a:endParaRPr>
          </a:p>
        </p:txBody>
      </p:sp>
      <p:pic>
        <p:nvPicPr>
          <p:cNvPr id="56" name="Google Shape;56;p13"/>
          <p:cNvPicPr preferRelativeResize="0"/>
          <p:nvPr/>
        </p:nvPicPr>
        <p:blipFill rotWithShape="1">
          <a:blip r:embed="rId3">
            <a:alphaModFix/>
          </a:blip>
          <a:srcRect b="9857" l="0" r="12914" t="5676"/>
          <a:stretch/>
        </p:blipFill>
        <p:spPr>
          <a:xfrm>
            <a:off x="2283988" y="296050"/>
            <a:ext cx="2229200" cy="1287625"/>
          </a:xfrm>
          <a:prstGeom prst="rect">
            <a:avLst/>
          </a:prstGeom>
          <a:noFill/>
          <a:ln>
            <a:noFill/>
          </a:ln>
        </p:spPr>
      </p:pic>
      <p:pic>
        <p:nvPicPr>
          <p:cNvPr descr="logo_ucm.jpg" id="57" name="Google Shape;57;p13"/>
          <p:cNvPicPr preferRelativeResize="0"/>
          <p:nvPr/>
        </p:nvPicPr>
        <p:blipFill rotWithShape="1">
          <a:blip r:embed="rId4">
            <a:alphaModFix/>
          </a:blip>
          <a:srcRect b="0" l="0" r="0" t="0"/>
          <a:stretch/>
        </p:blipFill>
        <p:spPr>
          <a:xfrm>
            <a:off x="874122" y="252788"/>
            <a:ext cx="1303848" cy="1374130"/>
          </a:xfrm>
          <a:prstGeom prst="rect">
            <a:avLst/>
          </a:prstGeom>
          <a:noFill/>
          <a:ln>
            <a:noFill/>
          </a:ln>
        </p:spPr>
      </p:pic>
      <p:sp>
        <p:nvSpPr>
          <p:cNvPr id="58" name="Google Shape;58;p13"/>
          <p:cNvSpPr txBox="1"/>
          <p:nvPr/>
        </p:nvSpPr>
        <p:spPr>
          <a:xfrm>
            <a:off x="169050" y="3916760"/>
            <a:ext cx="8805900" cy="1044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13"/>
              </a:spcBef>
              <a:spcAft>
                <a:spcPts val="0"/>
              </a:spcAft>
              <a:buNone/>
            </a:pPr>
            <a:r>
              <a:rPr lang="es" sz="1800">
                <a:solidFill>
                  <a:srgbClr val="000000"/>
                </a:solidFill>
                <a:latin typeface="Helvetica Neue"/>
                <a:ea typeface="Helvetica Neue"/>
                <a:cs typeface="Helvetica Neue"/>
                <a:sym typeface="Helvetica Neue"/>
              </a:rPr>
              <a:t> </a:t>
            </a:r>
            <a:r>
              <a:rPr baseline="30000" lang="es" sz="1800">
                <a:solidFill>
                  <a:srgbClr val="000000"/>
                </a:solidFill>
                <a:latin typeface="Helvetica Neue"/>
                <a:ea typeface="Helvetica Neue"/>
                <a:cs typeface="Helvetica Neue"/>
                <a:sym typeface="Helvetica Neue"/>
              </a:rPr>
              <a:t>1</a:t>
            </a:r>
            <a:r>
              <a:rPr lang="es" sz="1100">
                <a:solidFill>
                  <a:srgbClr val="000000"/>
                </a:solidFill>
                <a:latin typeface="Helvetica Neue"/>
                <a:ea typeface="Helvetica Neue"/>
                <a:cs typeface="Helvetica Neue"/>
                <a:sym typeface="Helvetica Neue"/>
              </a:rPr>
              <a:t>Grupo de Física Nuclear, EMFTEL &amp; IPARCOS, Universidad Complutense de Madrid, CEI Moncloa, Madrid, Spain</a:t>
            </a:r>
            <a:endParaRPr sz="1100">
              <a:solidFill>
                <a:schemeClr val="dk1"/>
              </a:solidFill>
              <a:latin typeface="Helvetica Neue"/>
              <a:ea typeface="Helvetica Neue"/>
              <a:cs typeface="Helvetica Neue"/>
              <a:sym typeface="Helvetica Neue"/>
            </a:endParaRPr>
          </a:p>
          <a:p>
            <a:pPr indent="0" lvl="0" marL="0" rtl="0" algn="ctr">
              <a:lnSpc>
                <a:spcPct val="100000"/>
              </a:lnSpc>
              <a:spcBef>
                <a:spcPts val="113"/>
              </a:spcBef>
              <a:spcAft>
                <a:spcPts val="0"/>
              </a:spcAft>
              <a:buClr>
                <a:schemeClr val="dk1"/>
              </a:buClr>
              <a:buSzPts val="1100"/>
              <a:buFont typeface="Arial"/>
              <a:buNone/>
            </a:pPr>
            <a:r>
              <a:rPr lang="es" sz="1100">
                <a:solidFill>
                  <a:schemeClr val="dk1"/>
                </a:solidFill>
                <a:latin typeface="Helvetica Neue"/>
                <a:ea typeface="Helvetica Neue"/>
                <a:cs typeface="Helvetica Neue"/>
                <a:sym typeface="Helvetica Neue"/>
              </a:rPr>
              <a:t> </a:t>
            </a:r>
            <a:r>
              <a:rPr baseline="30000" lang="es" sz="1800">
                <a:solidFill>
                  <a:schemeClr val="dk1"/>
                </a:solidFill>
                <a:latin typeface="Helvetica Neue"/>
                <a:ea typeface="Helvetica Neue"/>
                <a:cs typeface="Helvetica Neue"/>
                <a:sym typeface="Helvetica Neue"/>
              </a:rPr>
              <a:t>2</a:t>
            </a:r>
            <a:r>
              <a:rPr lang="es" sz="1100">
                <a:solidFill>
                  <a:schemeClr val="dk1"/>
                </a:solidFill>
                <a:latin typeface="Helvetica Neue"/>
                <a:ea typeface="Helvetica Neue"/>
                <a:cs typeface="Helvetica Neue"/>
                <a:sym typeface="Helvetica Neue"/>
              </a:rPr>
              <a:t>Instituto de Investigación del Hospital Clínico San Carlos (IdISSC), Madrid, Spain</a:t>
            </a:r>
            <a:endParaRPr sz="1100">
              <a:latin typeface="Helvetica Neue"/>
              <a:ea typeface="Helvetica Neue"/>
              <a:cs typeface="Helvetica Neue"/>
              <a:sym typeface="Helvetica Neue"/>
            </a:endParaRPr>
          </a:p>
          <a:p>
            <a:pPr indent="0" lvl="0" marL="0" rtl="0" algn="ctr">
              <a:lnSpc>
                <a:spcPct val="100000"/>
              </a:lnSpc>
              <a:spcBef>
                <a:spcPts val="113"/>
              </a:spcBef>
              <a:spcAft>
                <a:spcPts val="0"/>
              </a:spcAft>
              <a:buNone/>
            </a:pPr>
            <a:r>
              <a:rPr lang="es" sz="1100">
                <a:solidFill>
                  <a:srgbClr val="000000"/>
                </a:solidFill>
                <a:latin typeface="Helvetica Neue"/>
                <a:ea typeface="Helvetica Neue"/>
                <a:cs typeface="Helvetica Neue"/>
                <a:sym typeface="Helvetica Neue"/>
              </a:rPr>
              <a:t> </a:t>
            </a:r>
            <a:r>
              <a:rPr baseline="30000" lang="es" sz="1800">
                <a:latin typeface="Helvetica Neue"/>
                <a:ea typeface="Helvetica Neue"/>
                <a:cs typeface="Helvetica Neue"/>
                <a:sym typeface="Helvetica Neue"/>
              </a:rPr>
              <a:t>3</a:t>
            </a:r>
            <a:r>
              <a:rPr lang="es" sz="1100">
                <a:solidFill>
                  <a:srgbClr val="000000"/>
                </a:solidFill>
                <a:latin typeface="Helvetica Neue"/>
                <a:ea typeface="Helvetica Neue"/>
                <a:cs typeface="Helvetica Neue"/>
                <a:sym typeface="Helvetica Neue"/>
              </a:rPr>
              <a:t>Massachusetts General Hospital an</a:t>
            </a:r>
            <a:r>
              <a:rPr lang="es" sz="1100">
                <a:latin typeface="Helvetica Neue"/>
                <a:ea typeface="Helvetica Neue"/>
                <a:cs typeface="Helvetica Neue"/>
                <a:sym typeface="Helvetica Neue"/>
              </a:rPr>
              <a:t>d </a:t>
            </a:r>
            <a:r>
              <a:rPr lang="es" sz="1100">
                <a:solidFill>
                  <a:schemeClr val="dk1"/>
                </a:solidFill>
                <a:latin typeface="Helvetica Neue"/>
                <a:ea typeface="Helvetica Neue"/>
                <a:cs typeface="Helvetica Neue"/>
                <a:sym typeface="Helvetica Neue"/>
              </a:rPr>
              <a:t>Harvard Medical School</a:t>
            </a:r>
            <a:r>
              <a:rPr lang="es" sz="1100">
                <a:solidFill>
                  <a:srgbClr val="000000"/>
                </a:solidFill>
                <a:latin typeface="Helvetica Neue"/>
                <a:ea typeface="Helvetica Neue"/>
                <a:cs typeface="Helvetica Neue"/>
                <a:sym typeface="Helvetica Neue"/>
              </a:rPr>
              <a:t>, Boston, USA</a:t>
            </a:r>
            <a:endParaRPr sz="1100">
              <a:solidFill>
                <a:srgbClr val="000000"/>
              </a:solidFill>
              <a:latin typeface="Helvetica Neue"/>
              <a:ea typeface="Helvetica Neue"/>
              <a:cs typeface="Helvetica Neue"/>
              <a:sym typeface="Helvetica Neue"/>
            </a:endParaRPr>
          </a:p>
        </p:txBody>
      </p:sp>
      <p:pic>
        <p:nvPicPr>
          <p:cNvPr id="59" name="Google Shape;59;p13"/>
          <p:cNvPicPr preferRelativeResize="0"/>
          <p:nvPr/>
        </p:nvPicPr>
        <p:blipFill>
          <a:blip r:embed="rId5">
            <a:alphaModFix/>
          </a:blip>
          <a:stretch>
            <a:fillRect/>
          </a:stretch>
        </p:blipFill>
        <p:spPr>
          <a:xfrm>
            <a:off x="7131100" y="335875"/>
            <a:ext cx="996681" cy="1162802"/>
          </a:xfrm>
          <a:prstGeom prst="rect">
            <a:avLst/>
          </a:prstGeom>
          <a:noFill/>
          <a:ln>
            <a:noFill/>
          </a:ln>
        </p:spPr>
      </p:pic>
      <p:pic>
        <p:nvPicPr>
          <p:cNvPr id="60" name="Google Shape;60;p13"/>
          <p:cNvPicPr preferRelativeResize="0"/>
          <p:nvPr/>
        </p:nvPicPr>
        <p:blipFill rotWithShape="1">
          <a:blip r:embed="rId6">
            <a:alphaModFix/>
          </a:blip>
          <a:srcRect b="22266" l="4489" r="6605" t="13786"/>
          <a:stretch/>
        </p:blipFill>
        <p:spPr>
          <a:xfrm>
            <a:off x="4842925" y="250875"/>
            <a:ext cx="1852924" cy="133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cxnSp>
        <p:nvCxnSpPr>
          <p:cNvPr id="169" name="Google Shape;169;p22"/>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2"/>
          <p:cNvSpPr txBox="1"/>
          <p:nvPr/>
        </p:nvSpPr>
        <p:spPr>
          <a:xfrm>
            <a:off x="650775" y="561825"/>
            <a:ext cx="8595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1"/>
                </a:solidFill>
                <a:latin typeface="Helvetica Neue"/>
                <a:ea typeface="Helvetica Neue"/>
                <a:cs typeface="Helvetica Neue"/>
                <a:sym typeface="Helvetica Neue"/>
              </a:rPr>
              <a:t>nnUnet vs nnFormer:</a:t>
            </a:r>
            <a:endParaRPr b="1" sz="2300">
              <a:solidFill>
                <a:schemeClr val="dk1"/>
              </a:solidFill>
              <a:latin typeface="Helvetica Neue"/>
              <a:ea typeface="Helvetica Neue"/>
              <a:cs typeface="Helvetica Neue"/>
              <a:sym typeface="Helvetica Neue"/>
            </a:endParaRPr>
          </a:p>
        </p:txBody>
      </p:sp>
      <p:sp>
        <p:nvSpPr>
          <p:cNvPr id="171" name="Google Shape;171;p22"/>
          <p:cNvSpPr txBox="1"/>
          <p:nvPr/>
        </p:nvSpPr>
        <p:spPr>
          <a:xfrm>
            <a:off x="318050" y="3919725"/>
            <a:ext cx="8428200" cy="10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Helvetica Neue"/>
                <a:ea typeface="Helvetica Neue"/>
                <a:cs typeface="Helvetica Neue"/>
                <a:sym typeface="Helvetica Neue"/>
              </a:rPr>
              <a:t>Might indicate the potential of transformers in Monte Carlo simulation images</a:t>
            </a:r>
            <a:endParaRPr sz="1800">
              <a:solidFill>
                <a:schemeClr val="dk1"/>
              </a:solidFill>
              <a:latin typeface="Helvetica Neue"/>
              <a:ea typeface="Helvetica Neue"/>
              <a:cs typeface="Helvetica Neue"/>
              <a:sym typeface="Helvetica Neue"/>
            </a:endParaRPr>
          </a:p>
        </p:txBody>
      </p:sp>
      <p:pic>
        <p:nvPicPr>
          <p:cNvPr id="172" name="Google Shape;172;p22"/>
          <p:cNvPicPr preferRelativeResize="0"/>
          <p:nvPr/>
        </p:nvPicPr>
        <p:blipFill>
          <a:blip r:embed="rId3">
            <a:alphaModFix/>
          </a:blip>
          <a:stretch>
            <a:fillRect/>
          </a:stretch>
        </p:blipFill>
        <p:spPr>
          <a:xfrm>
            <a:off x="831625" y="1323025"/>
            <a:ext cx="7012050" cy="2346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cxnSp>
        <p:nvCxnSpPr>
          <p:cNvPr id="177" name="Google Shape;177;p23"/>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3"/>
          <p:cNvSpPr txBox="1"/>
          <p:nvPr/>
        </p:nvSpPr>
        <p:spPr>
          <a:xfrm>
            <a:off x="784125" y="306225"/>
            <a:ext cx="8595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1"/>
                </a:solidFill>
                <a:latin typeface="Helvetica Neue"/>
                <a:ea typeface="Helvetica Neue"/>
                <a:cs typeface="Helvetica Neue"/>
                <a:sym typeface="Helvetica Neue"/>
              </a:rPr>
              <a:t>Conclusions</a:t>
            </a:r>
            <a:endParaRPr b="1" sz="2300">
              <a:solidFill>
                <a:schemeClr val="dk1"/>
              </a:solidFill>
              <a:latin typeface="Helvetica Neue"/>
              <a:ea typeface="Helvetica Neue"/>
              <a:cs typeface="Helvetica Neue"/>
              <a:sym typeface="Helvetica Neue"/>
            </a:endParaRPr>
          </a:p>
        </p:txBody>
      </p:sp>
      <p:sp>
        <p:nvSpPr>
          <p:cNvPr id="179" name="Google Shape;179;p23"/>
          <p:cNvSpPr txBox="1"/>
          <p:nvPr/>
        </p:nvSpPr>
        <p:spPr>
          <a:xfrm>
            <a:off x="609800" y="1100275"/>
            <a:ext cx="8093100" cy="4043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Computational advances (</a:t>
            </a:r>
            <a:r>
              <a:rPr b="1" lang="es" sz="1800">
                <a:solidFill>
                  <a:schemeClr val="dk1"/>
                </a:solidFill>
                <a:latin typeface="Helvetica Neue"/>
                <a:ea typeface="Helvetica Neue"/>
                <a:cs typeface="Helvetica Neue"/>
                <a:sym typeface="Helvetica Neue"/>
              </a:rPr>
              <a:t>GPU</a:t>
            </a:r>
            <a:r>
              <a:rPr lang="es" sz="1800">
                <a:solidFill>
                  <a:schemeClr val="dk1"/>
                </a:solidFill>
                <a:latin typeface="Helvetica Neue"/>
                <a:ea typeface="Helvetica Neue"/>
                <a:cs typeface="Helvetica Neue"/>
                <a:sym typeface="Helvetica Neue"/>
              </a:rPr>
              <a:t> tools) and deep learning versatility (nnFormer + DPB) leveraged to accurately verify dose and estimate set-up errors from PET scan 🠞 adapt treatment in following sessions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Uncertainties </a:t>
            </a:r>
            <a:r>
              <a:rPr lang="es" sz="1800">
                <a:solidFill>
                  <a:schemeClr val="dk1"/>
                </a:solidFill>
                <a:latin typeface="Helvetica Neue"/>
                <a:ea typeface="Helvetica Neue"/>
                <a:cs typeface="Helvetica Neue"/>
                <a:sym typeface="Helvetica Neue"/>
              </a:rPr>
              <a:t>remain</a:t>
            </a:r>
            <a:r>
              <a:rPr lang="es" sz="1800">
                <a:solidFill>
                  <a:schemeClr val="dk1"/>
                </a:solidFill>
                <a:latin typeface="Helvetica Neue"/>
                <a:ea typeface="Helvetica Neue"/>
                <a:cs typeface="Helvetica Neue"/>
                <a:sym typeface="Helvetica Neue"/>
              </a:rPr>
              <a:t> (nuclear interaction cross-sections, PET-CT registration, diffusion in washout)</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Verification in real patients is key</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Step toward dose verification for avoiding damage to healthy tissue and fully targeting tumor, </a:t>
            </a:r>
            <a:r>
              <a:rPr lang="es" sz="1800">
                <a:solidFill>
                  <a:schemeClr val="dk1"/>
                </a:solidFill>
                <a:latin typeface="Helvetica Neue"/>
                <a:ea typeface="Helvetica Neue"/>
                <a:cs typeface="Helvetica Neue"/>
                <a:sym typeface="Helvetica Neue"/>
              </a:rPr>
              <a:t>exploiting potential of proton therapy accuracy</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cxnSp>
        <p:nvCxnSpPr>
          <p:cNvPr id="184" name="Google Shape;184;p24"/>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pic>
        <p:nvPicPr>
          <p:cNvPr descr="Logotipo&#10;&#10;Descripción generada automáticamente" id="185" name="Google Shape;185;p24"/>
          <p:cNvPicPr preferRelativeResize="0"/>
          <p:nvPr/>
        </p:nvPicPr>
        <p:blipFill rotWithShape="1">
          <a:blip r:embed="rId3">
            <a:alphaModFix/>
          </a:blip>
          <a:srcRect b="0" l="0" r="0" t="0"/>
          <a:stretch/>
        </p:blipFill>
        <p:spPr>
          <a:xfrm>
            <a:off x="7634583" y="135778"/>
            <a:ext cx="1051473" cy="681172"/>
          </a:xfrm>
          <a:prstGeom prst="rect">
            <a:avLst/>
          </a:prstGeom>
          <a:noFill/>
          <a:ln>
            <a:noFill/>
          </a:ln>
        </p:spPr>
      </p:pic>
      <p:pic>
        <p:nvPicPr>
          <p:cNvPr descr="Diagrama, Logotipo&#10;&#10;Descripción generada automáticamente" id="186" name="Google Shape;186;p24"/>
          <p:cNvPicPr preferRelativeResize="0"/>
          <p:nvPr/>
        </p:nvPicPr>
        <p:blipFill rotWithShape="1">
          <a:blip r:embed="rId4">
            <a:alphaModFix/>
          </a:blip>
          <a:srcRect b="0" l="0" r="0" t="0"/>
          <a:stretch/>
        </p:blipFill>
        <p:spPr>
          <a:xfrm>
            <a:off x="328324" y="114191"/>
            <a:ext cx="572438" cy="655737"/>
          </a:xfrm>
          <a:prstGeom prst="rect">
            <a:avLst/>
          </a:prstGeom>
          <a:noFill/>
          <a:ln>
            <a:noFill/>
          </a:ln>
        </p:spPr>
      </p:pic>
      <p:pic>
        <p:nvPicPr>
          <p:cNvPr descr="Imagen que contiene Icono&#10;&#10;Descripción generada automáticamente" id="187" name="Google Shape;187;p24"/>
          <p:cNvPicPr preferRelativeResize="0"/>
          <p:nvPr/>
        </p:nvPicPr>
        <p:blipFill rotWithShape="1">
          <a:blip r:embed="rId5">
            <a:alphaModFix/>
          </a:blip>
          <a:srcRect b="0" l="0" r="0" t="0"/>
          <a:stretch/>
        </p:blipFill>
        <p:spPr>
          <a:xfrm>
            <a:off x="1080409" y="87333"/>
            <a:ext cx="796587" cy="778061"/>
          </a:xfrm>
          <a:prstGeom prst="rect">
            <a:avLst/>
          </a:prstGeom>
          <a:noFill/>
          <a:ln>
            <a:noFill/>
          </a:ln>
        </p:spPr>
      </p:pic>
      <p:sp>
        <p:nvSpPr>
          <p:cNvPr id="188" name="Google Shape;188;p24"/>
          <p:cNvSpPr txBox="1"/>
          <p:nvPr/>
        </p:nvSpPr>
        <p:spPr>
          <a:xfrm>
            <a:off x="209100" y="1215399"/>
            <a:ext cx="8725800" cy="3193200"/>
          </a:xfrm>
          <a:prstGeom prst="rect">
            <a:avLst/>
          </a:prstGeom>
          <a:noFill/>
          <a:ln>
            <a:noFill/>
          </a:ln>
        </p:spPr>
        <p:txBody>
          <a:bodyPr anchorCtr="0" anchor="t" bIns="34275" lIns="68575" spcFirstLastPara="1" rIns="68575" wrap="square" tIns="34275">
            <a:spAutoFit/>
          </a:bodyPr>
          <a:lstStyle/>
          <a:p>
            <a:pPr indent="0" lvl="0" marL="0" marR="0" rtl="0" algn="just">
              <a:spcBef>
                <a:spcPts val="0"/>
              </a:spcBef>
              <a:spcAft>
                <a:spcPts val="0"/>
              </a:spcAft>
              <a:buNone/>
            </a:pPr>
            <a:r>
              <a:rPr b="1" lang="es" sz="1600">
                <a:solidFill>
                  <a:srgbClr val="000000"/>
                </a:solidFill>
                <a:latin typeface="Helvetica Neue"/>
                <a:ea typeface="Helvetica Neue"/>
                <a:cs typeface="Helvetica Neue"/>
                <a:sym typeface="Helvetica Neue"/>
              </a:rPr>
              <a:t>Acknowledgements</a:t>
            </a:r>
            <a:endParaRPr b="1" i="0" sz="1600" u="none" strike="noStrike">
              <a:solidFill>
                <a:srgbClr val="000000"/>
              </a:solidFill>
              <a:latin typeface="Helvetica Neue"/>
              <a:ea typeface="Helvetica Neue"/>
              <a:cs typeface="Helvetica Neue"/>
              <a:sym typeface="Helvetica Neue"/>
            </a:endParaRPr>
          </a:p>
          <a:p>
            <a:pPr indent="0" lvl="0" marL="0" marR="0" rtl="0" algn="just">
              <a:spcBef>
                <a:spcPts val="0"/>
              </a:spcBef>
              <a:spcAft>
                <a:spcPts val="0"/>
              </a:spcAft>
              <a:buNone/>
            </a:pPr>
            <a:r>
              <a:t/>
            </a:r>
            <a:endParaRPr b="1" sz="16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rPr b="1" lang="es" sz="1300">
                <a:solidFill>
                  <a:srgbClr val="000000"/>
                </a:solidFill>
                <a:latin typeface="Helvetica Neue"/>
                <a:ea typeface="Helvetica Neue"/>
                <a:cs typeface="Helvetica Neue"/>
                <a:sym typeface="Helvetica Neue"/>
              </a:rPr>
              <a:t>Prototwin Project </a:t>
            </a:r>
            <a:r>
              <a:rPr lang="es" sz="1300">
                <a:solidFill>
                  <a:srgbClr val="000000"/>
                </a:solidFill>
                <a:latin typeface="Helvetica Neue"/>
                <a:ea typeface="Helvetica Neue"/>
                <a:cs typeface="Helvetica Neue"/>
                <a:sym typeface="Helvetica Neue"/>
              </a:rPr>
              <a:t>(TED2021-130592B-I00) funded by MCIN/AEI/10.13039/501100011033 and by the European Union NextGenerationEU/PRTR.</a:t>
            </a:r>
            <a:endParaRPr sz="1300">
              <a:solidFill>
                <a:srgbClr val="000000"/>
              </a:solidFill>
              <a:latin typeface="Helvetica Neue"/>
              <a:ea typeface="Helvetica Neue"/>
              <a:cs typeface="Helvetica Neue"/>
              <a:sym typeface="Helvetica Neue"/>
            </a:endParaRPr>
          </a:p>
          <a:p>
            <a:pPr indent="0" lvl="0" marL="0" marR="0" rtl="0" algn="l">
              <a:spcBef>
                <a:spcPts val="0"/>
              </a:spcBef>
              <a:spcAft>
                <a:spcPts val="0"/>
              </a:spcAft>
              <a:buNone/>
            </a:pPr>
            <a:r>
              <a:t/>
            </a:r>
            <a:endParaRPr b="1" sz="1300">
              <a:solidFill>
                <a:srgbClr val="000000"/>
              </a:solidFill>
              <a:latin typeface="Helvetica Neue"/>
              <a:ea typeface="Helvetica Neue"/>
              <a:cs typeface="Helvetica Neue"/>
              <a:sym typeface="Helvetica Neue"/>
            </a:endParaRPr>
          </a:p>
          <a:p>
            <a:pPr indent="0" lvl="0" marL="0" rtl="0" algn="l">
              <a:spcBef>
                <a:spcPts val="0"/>
              </a:spcBef>
              <a:spcAft>
                <a:spcPts val="0"/>
              </a:spcAft>
              <a:buSzPts val="800"/>
              <a:buNone/>
            </a:pPr>
            <a:r>
              <a:rPr b="1" lang="es" sz="1300">
                <a:solidFill>
                  <a:srgbClr val="000000"/>
                </a:solidFill>
                <a:latin typeface="Helvetica Neue"/>
                <a:ea typeface="Helvetica Neue"/>
                <a:cs typeface="Helvetica Neue"/>
                <a:sym typeface="Helvetica Neue"/>
              </a:rPr>
              <a:t>Fascina Project </a:t>
            </a:r>
            <a:r>
              <a:rPr lang="es" sz="1300">
                <a:solidFill>
                  <a:srgbClr val="000000"/>
                </a:solidFill>
                <a:latin typeface="Helvetica Neue"/>
                <a:ea typeface="Helvetica Neue"/>
                <a:cs typeface="Helvetica Neue"/>
                <a:sym typeface="Helvetica Neue"/>
              </a:rPr>
              <a:t>(PID2021-126998OB-I00) and </a:t>
            </a:r>
            <a:r>
              <a:rPr b="1" lang="es" sz="1300">
                <a:solidFill>
                  <a:srgbClr val="000000"/>
                </a:solidFill>
                <a:latin typeface="Helvetica Neue"/>
                <a:ea typeface="Helvetica Neue"/>
                <a:cs typeface="Helvetica Neue"/>
                <a:sym typeface="Helvetica Neue"/>
              </a:rPr>
              <a:t>3PET Project</a:t>
            </a:r>
            <a:r>
              <a:rPr lang="es" sz="1300">
                <a:solidFill>
                  <a:srgbClr val="000000"/>
                </a:solidFill>
                <a:latin typeface="Helvetica Neue"/>
                <a:ea typeface="Helvetica Neue"/>
                <a:cs typeface="Helvetica Neue"/>
                <a:sym typeface="Helvetica Neue"/>
              </a:rPr>
              <a:t> (PDC2022-133057-I00) funded by MCIN/AEI/10.13039/501100011033 and by the European Union NextGenerationEU/PRTR.</a:t>
            </a:r>
            <a:endParaRPr sz="1300">
              <a:solidFill>
                <a:srgbClr val="000000"/>
              </a:solidFill>
              <a:latin typeface="Helvetica Neue"/>
              <a:ea typeface="Helvetica Neue"/>
              <a:cs typeface="Helvetica Neue"/>
              <a:sym typeface="Helvetica Neue"/>
            </a:endParaRPr>
          </a:p>
          <a:p>
            <a:pPr indent="0" lvl="0" marL="0" rtl="0" algn="l">
              <a:spcBef>
                <a:spcPts val="0"/>
              </a:spcBef>
              <a:spcAft>
                <a:spcPts val="0"/>
              </a:spcAft>
              <a:buSzPts val="800"/>
              <a:buNone/>
            </a:pPr>
            <a:r>
              <a:t/>
            </a:r>
            <a:endParaRPr sz="1300">
              <a:solidFill>
                <a:srgbClr val="000000"/>
              </a:solidFill>
              <a:latin typeface="Helvetica Neue"/>
              <a:ea typeface="Helvetica Neue"/>
              <a:cs typeface="Helvetica Neue"/>
              <a:sym typeface="Helvetica Neue"/>
            </a:endParaRPr>
          </a:p>
          <a:p>
            <a:pPr indent="0" lvl="0" marL="0" rtl="0" algn="l">
              <a:spcBef>
                <a:spcPts val="0"/>
              </a:spcBef>
              <a:spcAft>
                <a:spcPts val="0"/>
              </a:spcAft>
              <a:buNone/>
            </a:pPr>
            <a:r>
              <a:rPr b="1" lang="es" sz="1300">
                <a:solidFill>
                  <a:srgbClr val="000000"/>
                </a:solidFill>
                <a:latin typeface="Helvetica Neue"/>
                <a:ea typeface="Helvetica Neue"/>
                <a:cs typeface="Helvetica Neue"/>
                <a:sym typeface="Helvetica Neue"/>
              </a:rPr>
              <a:t>Tartaglia Project </a:t>
            </a:r>
            <a:r>
              <a:rPr lang="es" sz="1300">
                <a:solidFill>
                  <a:srgbClr val="000000"/>
                </a:solidFill>
                <a:latin typeface="Helvetica Neue"/>
                <a:ea typeface="Helvetica Neue"/>
                <a:cs typeface="Helvetica Neue"/>
                <a:sym typeface="Helvetica Neue"/>
              </a:rPr>
              <a:t>(MIA.2021.M02.0005) - Ministerio de Asuntos Económicos y Transformación Digital, financiado con fondos del Plan de Recuperación, Resiliencia y Transformación de la Unión Europea a través de los fondos </a:t>
            </a:r>
            <a:r>
              <a:rPr i="1" lang="es" sz="1300">
                <a:solidFill>
                  <a:srgbClr val="000000"/>
                </a:solidFill>
                <a:latin typeface="Helvetica Neue"/>
                <a:ea typeface="Helvetica Neue"/>
                <a:cs typeface="Helvetica Neue"/>
                <a:sym typeface="Helvetica Neue"/>
              </a:rPr>
              <a:t>Next Generation EU</a:t>
            </a:r>
            <a:r>
              <a:rPr lang="es" sz="1300">
                <a:solidFill>
                  <a:srgbClr val="000000"/>
                </a:solidFill>
                <a:latin typeface="Helvetica Neue"/>
                <a:ea typeface="Helvetica Neue"/>
                <a:cs typeface="Helvetica Neue"/>
                <a:sym typeface="Helvetica Neue"/>
              </a:rPr>
              <a:t>. TARTAGLIA está enmarcado dentro del programa Misiones de I+D en Inteligencia Artificial de la agenda España Digital 2025 y de la Estrategia Nacional de Inteligencia Artificial.</a:t>
            </a:r>
            <a:endParaRPr sz="1300">
              <a:solidFill>
                <a:srgbClr val="000000"/>
              </a:solidFill>
              <a:latin typeface="Helvetica Neue"/>
              <a:ea typeface="Helvetica Neue"/>
              <a:cs typeface="Helvetica Neue"/>
              <a:sym typeface="Helvetica Neue"/>
            </a:endParaRPr>
          </a:p>
          <a:p>
            <a:pPr indent="0" lvl="0" marL="0" rtl="0" algn="l">
              <a:spcBef>
                <a:spcPts val="0"/>
              </a:spcBef>
              <a:spcAft>
                <a:spcPts val="0"/>
              </a:spcAft>
              <a:buClr>
                <a:srgbClr val="EEEEEE"/>
              </a:buClr>
              <a:buFont typeface="Arial"/>
              <a:buNone/>
            </a:pPr>
            <a:r>
              <a:t/>
            </a:r>
            <a:endParaRPr sz="1300">
              <a:solidFill>
                <a:srgbClr val="000000"/>
              </a:solidFill>
              <a:latin typeface="Helvetica Neue"/>
              <a:ea typeface="Helvetica Neue"/>
              <a:cs typeface="Helvetica Neue"/>
              <a:sym typeface="Helvetica Neue"/>
            </a:endParaRPr>
          </a:p>
          <a:p>
            <a:pPr indent="0" lvl="0" marL="0" rtl="0" algn="l">
              <a:lnSpc>
                <a:spcPct val="115000"/>
              </a:lnSpc>
              <a:spcBef>
                <a:spcPts val="0"/>
              </a:spcBef>
              <a:spcAft>
                <a:spcPts val="0"/>
              </a:spcAft>
              <a:buClr>
                <a:srgbClr val="EEEEEE"/>
              </a:buClr>
              <a:buSzPts val="1100"/>
              <a:buFont typeface="Arial"/>
              <a:buNone/>
            </a:pPr>
            <a:r>
              <a:rPr lang="es" sz="1300">
                <a:solidFill>
                  <a:srgbClr val="000000"/>
                </a:solidFill>
                <a:latin typeface="Helvetica Neue"/>
                <a:ea typeface="Helvetica Neue"/>
                <a:cs typeface="Helvetica Neue"/>
                <a:sym typeface="Helvetica Neue"/>
              </a:rPr>
              <a:t>Pablo Cabrales was also funded by </a:t>
            </a:r>
            <a:r>
              <a:rPr b="1" lang="es" sz="1300">
                <a:solidFill>
                  <a:srgbClr val="000000"/>
                </a:solidFill>
                <a:latin typeface="Helvetica Neue"/>
                <a:ea typeface="Helvetica Neue"/>
                <a:cs typeface="Helvetica Neue"/>
                <a:sym typeface="Helvetica Neue"/>
              </a:rPr>
              <a:t>Complutense University </a:t>
            </a:r>
            <a:r>
              <a:rPr lang="es" sz="1300">
                <a:solidFill>
                  <a:srgbClr val="000000"/>
                </a:solidFill>
                <a:latin typeface="Helvetica Neue"/>
                <a:ea typeface="Helvetica Neue"/>
                <a:cs typeface="Helvetica Neue"/>
                <a:sym typeface="Helvetica Neue"/>
              </a:rPr>
              <a:t>Predoctoral Fellowship and </a:t>
            </a:r>
            <a:r>
              <a:rPr b="1" lang="es" sz="1300">
                <a:solidFill>
                  <a:srgbClr val="000000"/>
                </a:solidFill>
                <a:latin typeface="Helvetica Neue"/>
                <a:ea typeface="Helvetica Neue"/>
                <a:cs typeface="Helvetica Neue"/>
                <a:sym typeface="Helvetica Neue"/>
              </a:rPr>
              <a:t>Santander Bank</a:t>
            </a:r>
            <a:endParaRPr b="1" sz="1300">
              <a:solidFill>
                <a:srgbClr val="000000"/>
              </a:solidFill>
              <a:latin typeface="Helvetica Neue"/>
              <a:ea typeface="Helvetica Neue"/>
              <a:cs typeface="Helvetica Neue"/>
              <a:sym typeface="Helvetica Neue"/>
            </a:endParaRPr>
          </a:p>
          <a:p>
            <a:pPr indent="0" lvl="0" marL="0" rtl="0" algn="just">
              <a:spcBef>
                <a:spcPts val="0"/>
              </a:spcBef>
              <a:spcAft>
                <a:spcPts val="0"/>
              </a:spcAft>
              <a:buSzPts val="800"/>
              <a:buNone/>
            </a:pPr>
            <a:r>
              <a:t/>
            </a:r>
            <a:endParaRPr sz="1300">
              <a:solidFill>
                <a:srgbClr val="000000"/>
              </a:solidFill>
            </a:endParaRPr>
          </a:p>
        </p:txBody>
      </p:sp>
      <p:pic>
        <p:nvPicPr>
          <p:cNvPr descr="Imagen que contiene Logotipo&#10;&#10;Descripción generada automáticamente" id="189" name="Google Shape;189;p24"/>
          <p:cNvPicPr preferRelativeResize="0"/>
          <p:nvPr/>
        </p:nvPicPr>
        <p:blipFill rotWithShape="1">
          <a:blip r:embed="rId6">
            <a:alphaModFix/>
          </a:blip>
          <a:srcRect b="0" l="0" r="0" t="0"/>
          <a:stretch/>
        </p:blipFill>
        <p:spPr>
          <a:xfrm>
            <a:off x="2020910" y="98790"/>
            <a:ext cx="1372095" cy="755146"/>
          </a:xfrm>
          <a:prstGeom prst="rect">
            <a:avLst/>
          </a:prstGeom>
          <a:noFill/>
          <a:ln>
            <a:noFill/>
          </a:ln>
        </p:spPr>
      </p:pic>
      <p:sp>
        <p:nvSpPr>
          <p:cNvPr descr="Inicio" id="190" name="Google Shape;190;p24"/>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pic>
        <p:nvPicPr>
          <p:cNvPr id="191" name="Google Shape;191;p24"/>
          <p:cNvPicPr preferRelativeResize="0"/>
          <p:nvPr/>
        </p:nvPicPr>
        <p:blipFill rotWithShape="1">
          <a:blip r:embed="rId7">
            <a:alphaModFix/>
          </a:blip>
          <a:srcRect b="0" l="0" r="23406" t="0"/>
          <a:stretch/>
        </p:blipFill>
        <p:spPr>
          <a:xfrm>
            <a:off x="3487253" y="144175"/>
            <a:ext cx="2637324" cy="664375"/>
          </a:xfrm>
          <a:prstGeom prst="rect">
            <a:avLst/>
          </a:prstGeom>
          <a:noFill/>
          <a:ln>
            <a:noFill/>
          </a:ln>
        </p:spPr>
      </p:pic>
      <p:pic>
        <p:nvPicPr>
          <p:cNvPr id="192" name="Google Shape;192;p24"/>
          <p:cNvPicPr preferRelativeResize="0"/>
          <p:nvPr/>
        </p:nvPicPr>
        <p:blipFill rotWithShape="1">
          <a:blip r:embed="rId8">
            <a:alphaModFix/>
          </a:blip>
          <a:srcRect b="0" l="0" r="0" t="0"/>
          <a:stretch/>
        </p:blipFill>
        <p:spPr>
          <a:xfrm>
            <a:off x="6" y="4408599"/>
            <a:ext cx="9144000" cy="644652"/>
          </a:xfrm>
          <a:prstGeom prst="rect">
            <a:avLst/>
          </a:prstGeom>
          <a:noFill/>
          <a:ln>
            <a:noFill/>
          </a:ln>
        </p:spPr>
      </p:pic>
      <p:pic>
        <p:nvPicPr>
          <p:cNvPr id="193" name="Google Shape;193;p24"/>
          <p:cNvPicPr preferRelativeResize="0"/>
          <p:nvPr/>
        </p:nvPicPr>
        <p:blipFill>
          <a:blip r:embed="rId9">
            <a:alphaModFix/>
          </a:blip>
          <a:stretch>
            <a:fillRect/>
          </a:stretch>
        </p:blipFill>
        <p:spPr>
          <a:xfrm>
            <a:off x="6218825" y="101475"/>
            <a:ext cx="1255238" cy="68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5"/>
          <p:cNvPicPr preferRelativeResize="0"/>
          <p:nvPr/>
        </p:nvPicPr>
        <p:blipFill>
          <a:blip r:embed="rId3">
            <a:alphaModFix/>
          </a:blip>
          <a:stretch>
            <a:fillRect/>
          </a:stretch>
        </p:blipFill>
        <p:spPr>
          <a:xfrm>
            <a:off x="1235100" y="893600"/>
            <a:ext cx="6352276" cy="3433549"/>
          </a:xfrm>
          <a:prstGeom prst="rect">
            <a:avLst/>
          </a:prstGeom>
          <a:noFill/>
          <a:ln>
            <a:noFill/>
          </a:ln>
        </p:spPr>
      </p:pic>
      <p:cxnSp>
        <p:nvCxnSpPr>
          <p:cNvPr id="199" name="Google Shape;199;p25"/>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25"/>
          <p:cNvSpPr txBox="1"/>
          <p:nvPr/>
        </p:nvSpPr>
        <p:spPr>
          <a:xfrm>
            <a:off x="784125" y="306225"/>
            <a:ext cx="8595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1"/>
                </a:solidFill>
                <a:latin typeface="Helvetica Neue"/>
                <a:ea typeface="Helvetica Neue"/>
                <a:cs typeface="Helvetica Neue"/>
                <a:sym typeface="Helvetica Neue"/>
              </a:rPr>
              <a:t>Thank you! Questions?</a:t>
            </a:r>
            <a:endParaRPr b="1" sz="2300">
              <a:solidFill>
                <a:schemeClr val="dk1"/>
              </a:solidFill>
              <a:latin typeface="Helvetica Neue"/>
              <a:ea typeface="Helvetica Neue"/>
              <a:cs typeface="Helvetica Neue"/>
              <a:sym typeface="Helvetica Neue"/>
            </a:endParaRPr>
          </a:p>
        </p:txBody>
      </p:sp>
      <p:sp>
        <p:nvSpPr>
          <p:cNvPr id="201" name="Google Shape;201;p25"/>
          <p:cNvSpPr txBox="1"/>
          <p:nvPr/>
        </p:nvSpPr>
        <p:spPr>
          <a:xfrm>
            <a:off x="784125" y="4280325"/>
            <a:ext cx="5475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600">
                <a:solidFill>
                  <a:schemeClr val="dk1"/>
                </a:solidFill>
                <a:latin typeface="Helvetica Neue"/>
                <a:ea typeface="Helvetica Neue"/>
                <a:cs typeface="Helvetica Neue"/>
                <a:sym typeface="Helvetica Neue"/>
              </a:rPr>
              <a:t>Pablo Cabrales Miró-Granada (</a:t>
            </a:r>
            <a:r>
              <a:rPr lang="es" sz="1600" u="sng">
                <a:solidFill>
                  <a:srgbClr val="0000FF"/>
                </a:solidFill>
                <a:latin typeface="Helvetica Neue"/>
                <a:ea typeface="Helvetica Neue"/>
                <a:cs typeface="Helvetica Neue"/>
                <a:sym typeface="Helvetica Neue"/>
                <a:hlinkClick r:id="rId4">
                  <a:extLst>
                    <a:ext uri="{A12FA001-AC4F-418D-AE19-62706E023703}">
                      <ahyp:hlinkClr val="tx"/>
                    </a:ext>
                  </a:extLst>
                </a:hlinkClick>
              </a:rPr>
              <a:t>pcabrale@ucm.es</a:t>
            </a:r>
            <a:r>
              <a:rPr lang="e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s" sz="1600">
                <a:solidFill>
                  <a:schemeClr val="dk1"/>
                </a:solidFill>
                <a:latin typeface="Helvetica Neue"/>
                <a:ea typeface="Helvetica Neue"/>
                <a:cs typeface="Helvetica Neue"/>
                <a:sym typeface="Helvetica Neue"/>
              </a:rPr>
              <a:t>Grupo de Física Nuclear @ UCM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Additional material</a:t>
            </a:r>
            <a:endParaRPr/>
          </a:p>
        </p:txBody>
      </p:sp>
      <p:sp>
        <p:nvSpPr>
          <p:cNvPr id="207" name="Google Shape;207;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27"/>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27"/>
          <p:cNvSpPr txBox="1"/>
          <p:nvPr/>
        </p:nvSpPr>
        <p:spPr>
          <a:xfrm>
            <a:off x="710200" y="1014125"/>
            <a:ext cx="8433900" cy="344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Protons leave correlated effect through image: </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CNN + Vision Transformers (nnFormer) better than </a:t>
            </a:r>
            <a:endParaRPr sz="1800">
              <a:solidFill>
                <a:schemeClr val="dk1"/>
              </a:solidFill>
              <a:latin typeface="Helvetica Neue"/>
              <a:ea typeface="Helvetica Neue"/>
              <a:cs typeface="Helvetica Neue"/>
              <a:sym typeface="Helvetica Neue"/>
            </a:endParaRPr>
          </a:p>
          <a:p>
            <a:pPr indent="0" lvl="0" marL="914400" rtl="0" algn="l">
              <a:lnSpc>
                <a:spcPct val="150000"/>
              </a:lnSpc>
              <a:spcBef>
                <a:spcPts val="0"/>
              </a:spcBef>
              <a:spcAft>
                <a:spcPts val="0"/>
              </a:spcAft>
              <a:buNone/>
            </a:pPr>
            <a:r>
              <a:rPr lang="es" sz="1800">
                <a:solidFill>
                  <a:schemeClr val="dk1"/>
                </a:solidFill>
                <a:latin typeface="Helvetica Neue"/>
                <a:ea typeface="Helvetica Neue"/>
                <a:cs typeface="Helvetica Neue"/>
                <a:sym typeface="Helvetica Neue"/>
              </a:rPr>
              <a:t>pure CNN (nnUnet) </a:t>
            </a:r>
            <a:r>
              <a:rPr b="1" lang="es" sz="1800">
                <a:solidFill>
                  <a:schemeClr val="dk1"/>
                </a:solidFill>
                <a:latin typeface="Helvetica Neue"/>
                <a:ea typeface="Helvetica Neue"/>
                <a:cs typeface="Helvetica Neue"/>
                <a:sym typeface="Helvetica Neue"/>
              </a:rPr>
              <a:t>?</a:t>
            </a:r>
            <a:endParaRPr b="1"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Images are 3D and large (128⨯96x128) for GPU</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Batch size = 1, accumulated gradients for stability</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Optimizer choice is key for fast and accurate convergence:</a:t>
            </a:r>
            <a:endParaRPr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AdamW with initial learning rate of 0.001 and cosine scheduling</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t/>
            </a:r>
            <a:endParaRPr sz="1800">
              <a:solidFill>
                <a:schemeClr val="dk1"/>
              </a:solidFill>
              <a:latin typeface="Helvetica Neue"/>
              <a:ea typeface="Helvetica Neue"/>
              <a:cs typeface="Helvetica Neue"/>
              <a:sym typeface="Helvetica Neue"/>
            </a:endParaRPr>
          </a:p>
        </p:txBody>
      </p:sp>
      <p:sp>
        <p:nvSpPr>
          <p:cNvPr id="214" name="Google Shape;214;p27"/>
          <p:cNvSpPr txBox="1"/>
          <p:nvPr/>
        </p:nvSpPr>
        <p:spPr>
          <a:xfrm>
            <a:off x="710200" y="192375"/>
            <a:ext cx="6485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1"/>
                </a:solidFill>
                <a:latin typeface="Helvetica Neue"/>
                <a:ea typeface="Helvetica Neue"/>
                <a:cs typeface="Helvetica Neue"/>
                <a:sym typeface="Helvetica Neue"/>
              </a:rPr>
              <a:t>Deep Learning Architecture and Training:</a:t>
            </a:r>
            <a:endParaRPr b="1" sz="24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5057850" y="617051"/>
            <a:ext cx="3944250" cy="2615499"/>
          </a:xfrm>
          <a:prstGeom prst="rect">
            <a:avLst/>
          </a:prstGeom>
          <a:noFill/>
          <a:ln>
            <a:noFill/>
          </a:ln>
        </p:spPr>
      </p:pic>
      <p:pic>
        <p:nvPicPr>
          <p:cNvPr id="66" name="Google Shape;66;p14"/>
          <p:cNvPicPr preferRelativeResize="0"/>
          <p:nvPr/>
        </p:nvPicPr>
        <p:blipFill rotWithShape="1">
          <a:blip r:embed="rId4">
            <a:alphaModFix/>
          </a:blip>
          <a:srcRect b="3235" l="50008" r="5759" t="6127"/>
          <a:stretch/>
        </p:blipFill>
        <p:spPr>
          <a:xfrm>
            <a:off x="7245979" y="3232550"/>
            <a:ext cx="1825925" cy="1780450"/>
          </a:xfrm>
          <a:prstGeom prst="rect">
            <a:avLst/>
          </a:prstGeom>
          <a:noFill/>
          <a:ln>
            <a:noFill/>
          </a:ln>
        </p:spPr>
      </p:pic>
      <p:sp>
        <p:nvSpPr>
          <p:cNvPr id="67" name="Google Shape;67;p14"/>
          <p:cNvSpPr txBox="1"/>
          <p:nvPr/>
        </p:nvSpPr>
        <p:spPr>
          <a:xfrm>
            <a:off x="726525" y="192375"/>
            <a:ext cx="7524600" cy="12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Helvetica Neue"/>
                <a:ea typeface="Helvetica Neue"/>
                <a:cs typeface="Helvetica Neue"/>
                <a:sym typeface="Helvetica Neue"/>
              </a:rPr>
              <a:t>Opportunities and Challenges in Proton Therapy</a:t>
            </a:r>
            <a:endParaRPr b="1" sz="2400">
              <a:solidFill>
                <a:schemeClr val="dk1"/>
              </a:solidFill>
              <a:latin typeface="Helvetica Neue"/>
              <a:ea typeface="Helvetica Neue"/>
              <a:cs typeface="Helvetica Neue"/>
              <a:sym typeface="Helvetica Neue"/>
            </a:endParaRPr>
          </a:p>
        </p:txBody>
      </p:sp>
      <p:sp>
        <p:nvSpPr>
          <p:cNvPr id="68" name="Google Shape;68;p14"/>
          <p:cNvSpPr txBox="1"/>
          <p:nvPr/>
        </p:nvSpPr>
        <p:spPr>
          <a:xfrm>
            <a:off x="574100" y="1952277"/>
            <a:ext cx="4667400" cy="2071200"/>
          </a:xfrm>
          <a:prstGeom prst="rect">
            <a:avLst/>
          </a:prstGeom>
          <a:noFill/>
          <a:ln>
            <a:noFill/>
          </a:ln>
        </p:spPr>
        <p:txBody>
          <a:bodyPr anchorCtr="0" anchor="t" bIns="91425" lIns="91425" spcFirstLastPara="1" rIns="91425" wrap="square" tIns="91425">
            <a:noAutofit/>
          </a:bodyPr>
          <a:lstStyle/>
          <a:p>
            <a:pPr indent="-330200" lvl="0" marL="457200" rtl="0" algn="l">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But more sensitive to uncertainties: </a:t>
            </a:r>
            <a:endParaRPr sz="1600">
              <a:solidFill>
                <a:schemeClr val="dk1"/>
              </a:solidFill>
              <a:latin typeface="Helvetica Neue"/>
              <a:ea typeface="Helvetica Neue"/>
              <a:cs typeface="Helvetica Neue"/>
              <a:sym typeface="Helvetica Neue"/>
            </a:endParaRPr>
          </a:p>
          <a:p>
            <a:pPr indent="0" lvl="0" marL="457200" rtl="0" algn="l">
              <a:lnSpc>
                <a:spcPct val="135000"/>
              </a:lnSpc>
              <a:spcBef>
                <a:spcPts val="0"/>
              </a:spcBef>
              <a:spcAft>
                <a:spcPts val="0"/>
              </a:spcAft>
              <a:buNone/>
            </a:pPr>
            <a:r>
              <a:rPr lang="es" sz="1600">
                <a:solidFill>
                  <a:schemeClr val="dk1"/>
                </a:solidFill>
                <a:latin typeface="Helvetica Neue"/>
                <a:ea typeface="Helvetica Neue"/>
                <a:cs typeface="Helvetica Neue"/>
                <a:sym typeface="Helvetica Neue"/>
              </a:rPr>
              <a:t>patient position, organ motion, physical parameters…</a:t>
            </a:r>
            <a:endParaRPr sz="1600">
              <a:solidFill>
                <a:schemeClr val="dk1"/>
              </a:solidFill>
              <a:latin typeface="Helvetica Neue"/>
              <a:ea typeface="Helvetica Neue"/>
              <a:cs typeface="Helvetica Neue"/>
              <a:sym typeface="Helvetica Neue"/>
            </a:endParaRPr>
          </a:p>
          <a:p>
            <a:pPr indent="-330200" lvl="0" marL="457200" rtl="0" algn="l">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Because protons stop at Bragg Peak (no exit dose, can’t </a:t>
            </a:r>
            <a:r>
              <a:rPr lang="es" sz="1600">
                <a:solidFill>
                  <a:schemeClr val="dk1"/>
                </a:solidFill>
                <a:latin typeface="Helvetica Neue"/>
                <a:ea typeface="Helvetica Neue"/>
                <a:cs typeface="Helvetica Neue"/>
                <a:sym typeface="Helvetica Neue"/>
              </a:rPr>
              <a:t>directly </a:t>
            </a:r>
            <a:r>
              <a:rPr lang="es" sz="1600">
                <a:solidFill>
                  <a:schemeClr val="dk1"/>
                </a:solidFill>
                <a:latin typeface="Helvetica Neue"/>
                <a:ea typeface="Helvetica Neue"/>
                <a:cs typeface="Helvetica Neue"/>
                <a:sym typeface="Helvetica Neue"/>
              </a:rPr>
              <a:t>verify where radiation (dose) was delivered</a:t>
            </a:r>
            <a:endParaRPr b="1" sz="1600">
              <a:solidFill>
                <a:schemeClr val="dk1"/>
              </a:solidFill>
              <a:latin typeface="Helvetica Neue"/>
              <a:ea typeface="Helvetica Neue"/>
              <a:cs typeface="Helvetica Neue"/>
              <a:sym typeface="Helvetica Neue"/>
            </a:endParaRPr>
          </a:p>
        </p:txBody>
      </p:sp>
      <p:pic>
        <p:nvPicPr>
          <p:cNvPr id="69" name="Google Shape;69;p14"/>
          <p:cNvPicPr preferRelativeResize="0"/>
          <p:nvPr/>
        </p:nvPicPr>
        <p:blipFill rotWithShape="1">
          <a:blip r:embed="rId4">
            <a:alphaModFix/>
          </a:blip>
          <a:srcRect b="3235" l="0" r="51071" t="6127"/>
          <a:stretch/>
        </p:blipFill>
        <p:spPr>
          <a:xfrm>
            <a:off x="5153325" y="3232550"/>
            <a:ext cx="2019800" cy="1780450"/>
          </a:xfrm>
          <a:prstGeom prst="rect">
            <a:avLst/>
          </a:prstGeom>
          <a:noFill/>
          <a:ln>
            <a:noFill/>
          </a:ln>
        </p:spPr>
      </p:pic>
      <p:sp>
        <p:nvSpPr>
          <p:cNvPr id="70" name="Google Shape;70;p14"/>
          <p:cNvSpPr txBox="1"/>
          <p:nvPr/>
        </p:nvSpPr>
        <p:spPr>
          <a:xfrm>
            <a:off x="6447725" y="4661400"/>
            <a:ext cx="725400" cy="3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latin typeface="Helvetica Neue"/>
                <a:ea typeface="Helvetica Neue"/>
                <a:cs typeface="Helvetica Neue"/>
                <a:sym typeface="Helvetica Neue"/>
              </a:rPr>
              <a:t>X-rays</a:t>
            </a:r>
            <a:endParaRPr>
              <a:solidFill>
                <a:schemeClr val="lt1"/>
              </a:solidFill>
              <a:latin typeface="Helvetica Neue"/>
              <a:ea typeface="Helvetica Neue"/>
              <a:cs typeface="Helvetica Neue"/>
              <a:sym typeface="Helvetica Neue"/>
            </a:endParaRPr>
          </a:p>
        </p:txBody>
      </p:sp>
      <p:sp>
        <p:nvSpPr>
          <p:cNvPr id="71" name="Google Shape;71;p14"/>
          <p:cNvSpPr txBox="1"/>
          <p:nvPr/>
        </p:nvSpPr>
        <p:spPr>
          <a:xfrm>
            <a:off x="7173125" y="4661400"/>
            <a:ext cx="8358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a:solidFill>
                  <a:schemeClr val="lt1"/>
                </a:solidFill>
                <a:latin typeface="Helvetica Neue"/>
                <a:ea typeface="Helvetica Neue"/>
                <a:cs typeface="Helvetica Neue"/>
                <a:sym typeface="Helvetica Neue"/>
              </a:rPr>
              <a:t>Protons</a:t>
            </a:r>
            <a:endParaRPr>
              <a:solidFill>
                <a:schemeClr val="lt1"/>
              </a:solidFill>
              <a:latin typeface="Helvetica Neue"/>
              <a:ea typeface="Helvetica Neue"/>
              <a:cs typeface="Helvetica Neue"/>
              <a:sym typeface="Helvetica Neue"/>
            </a:endParaRPr>
          </a:p>
        </p:txBody>
      </p:sp>
      <p:sp>
        <p:nvSpPr>
          <p:cNvPr id="72" name="Google Shape;72;p14"/>
          <p:cNvSpPr txBox="1"/>
          <p:nvPr/>
        </p:nvSpPr>
        <p:spPr>
          <a:xfrm>
            <a:off x="574100" y="1035250"/>
            <a:ext cx="4748400" cy="763500"/>
          </a:xfrm>
          <a:prstGeom prst="rect">
            <a:avLst/>
          </a:prstGeom>
          <a:noFill/>
          <a:ln>
            <a:noFill/>
          </a:ln>
        </p:spPr>
        <p:txBody>
          <a:bodyPr anchorCtr="0" anchor="t" bIns="91425" lIns="91425" spcFirstLastPara="1" rIns="91425" wrap="square" tIns="91425">
            <a:spAutoFit/>
          </a:bodyPr>
          <a:lstStyle/>
          <a:p>
            <a:pPr indent="-330200" lvl="0" marL="457200" rtl="0" algn="l">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Protons target tumors more precisely than X-rays: </a:t>
            </a:r>
            <a:r>
              <a:rPr b="1" lang="es" sz="1600">
                <a:solidFill>
                  <a:schemeClr val="dk1"/>
                </a:solidFill>
                <a:highlight>
                  <a:srgbClr val="F99F1B"/>
                </a:highlight>
                <a:latin typeface="Helvetica Neue"/>
                <a:ea typeface="Helvetica Neue"/>
                <a:cs typeface="Helvetica Neue"/>
                <a:sym typeface="Helvetica Neue"/>
              </a:rPr>
              <a:t>Bragg Peak</a:t>
            </a:r>
            <a:endParaRPr b="1">
              <a:solidFill>
                <a:schemeClr val="dk1"/>
              </a:solidFill>
              <a:highlight>
                <a:srgbClr val="F99F1B"/>
              </a:highlight>
            </a:endParaRPr>
          </a:p>
        </p:txBody>
      </p:sp>
      <p:sp>
        <p:nvSpPr>
          <p:cNvPr id="73" name="Google Shape;73;p14"/>
          <p:cNvSpPr txBox="1"/>
          <p:nvPr/>
        </p:nvSpPr>
        <p:spPr>
          <a:xfrm>
            <a:off x="726525" y="4023475"/>
            <a:ext cx="4165800" cy="5388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es" sz="2300">
                <a:solidFill>
                  <a:schemeClr val="dk1"/>
                </a:solidFill>
                <a:latin typeface="Helvetica Neue"/>
                <a:ea typeface="Helvetica Neue"/>
                <a:cs typeface="Helvetica Neue"/>
                <a:sym typeface="Helvetica Neue"/>
              </a:rPr>
              <a:t>→</a:t>
            </a:r>
            <a:r>
              <a:rPr b="1" lang="es" sz="1600">
                <a:solidFill>
                  <a:schemeClr val="dk1"/>
                </a:solidFill>
                <a:latin typeface="Helvetica Neue"/>
                <a:ea typeface="Helvetica Neue"/>
                <a:cs typeface="Helvetica Neue"/>
                <a:sym typeface="Helvetica Neue"/>
              </a:rPr>
              <a:t> Positron Emission Tomography (PET)</a:t>
            </a:r>
            <a:endParaRPr/>
          </a:p>
        </p:txBody>
      </p:sp>
      <p:sp>
        <p:nvSpPr>
          <p:cNvPr id="74" name="Google Shape;74;p14"/>
          <p:cNvSpPr/>
          <p:nvPr/>
        </p:nvSpPr>
        <p:spPr>
          <a:xfrm>
            <a:off x="7634625" y="923200"/>
            <a:ext cx="616500" cy="30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75" name="Google Shape;75;p14"/>
          <p:cNvSpPr/>
          <p:nvPr/>
        </p:nvSpPr>
        <p:spPr>
          <a:xfrm>
            <a:off x="7047575" y="1484475"/>
            <a:ext cx="533100" cy="183600"/>
          </a:xfrm>
          <a:prstGeom prst="leftRightArrow">
            <a:avLst>
              <a:gd fmla="val 50000" name="adj1"/>
              <a:gd fmla="val 50000" name="adj2"/>
            </a:avLst>
          </a:prstGeom>
          <a:solidFill>
            <a:srgbClr val="59595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76" name="Google Shape;76;p14"/>
          <p:cNvSpPr/>
          <p:nvPr/>
        </p:nvSpPr>
        <p:spPr>
          <a:xfrm rot="1290855">
            <a:off x="7811916" y="2060326"/>
            <a:ext cx="188966" cy="537649"/>
          </a:xfrm>
          <a:prstGeom prst="downArrow">
            <a:avLst>
              <a:gd fmla="val 50000" name="adj1"/>
              <a:gd fmla="val 50000" name="adj2"/>
            </a:avLst>
          </a:prstGeom>
          <a:solidFill>
            <a:srgbClr val="F99F1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77" name="Google Shape;77;p14"/>
          <p:cNvSpPr txBox="1"/>
          <p:nvPr/>
        </p:nvSpPr>
        <p:spPr>
          <a:xfrm>
            <a:off x="7318200" y="1668075"/>
            <a:ext cx="18258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Helvetica Neue"/>
                <a:ea typeface="Helvetica Neue"/>
                <a:cs typeface="Helvetica Neue"/>
                <a:sym typeface="Helvetica Neue"/>
              </a:rPr>
              <a:t>Spared area</a:t>
            </a:r>
            <a:endParaRPr sz="1600">
              <a:solidFill>
                <a:srgbClr val="F99F1B"/>
              </a:solidFill>
              <a:latin typeface="Helvetica Neue"/>
              <a:ea typeface="Helvetica Neue"/>
              <a:cs typeface="Helvetica Neue"/>
              <a:sym typeface="Helvetica Neue"/>
            </a:endParaRPr>
          </a:p>
        </p:txBody>
      </p:sp>
      <p:sp>
        <p:nvSpPr>
          <p:cNvPr id="78" name="Google Shape;78;p14"/>
          <p:cNvSpPr/>
          <p:nvPr/>
        </p:nvSpPr>
        <p:spPr>
          <a:xfrm>
            <a:off x="7377800" y="826075"/>
            <a:ext cx="915900" cy="51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79" name="Google Shape;79;p14"/>
          <p:cNvSpPr txBox="1"/>
          <p:nvPr/>
        </p:nvSpPr>
        <p:spPr>
          <a:xfrm>
            <a:off x="7580675" y="994650"/>
            <a:ext cx="1389000" cy="431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es" sz="1600">
                <a:solidFill>
                  <a:schemeClr val="dk1"/>
                </a:solidFill>
                <a:highlight>
                  <a:srgbClr val="F99F1B"/>
                </a:highlight>
                <a:latin typeface="Helvetica Neue"/>
                <a:ea typeface="Helvetica Neue"/>
                <a:cs typeface="Helvetica Neue"/>
                <a:sym typeface="Helvetica Neue"/>
              </a:rPr>
              <a:t>Bragg Peak</a:t>
            </a:r>
            <a:endParaRPr/>
          </a:p>
        </p:txBody>
      </p:sp>
      <p:sp>
        <p:nvSpPr>
          <p:cNvPr id="80" name="Google Shape;80;p14"/>
          <p:cNvSpPr/>
          <p:nvPr/>
        </p:nvSpPr>
        <p:spPr>
          <a:xfrm rot="5400000">
            <a:off x="7397454" y="1096050"/>
            <a:ext cx="189000" cy="228300"/>
          </a:xfrm>
          <a:prstGeom prst="downArrow">
            <a:avLst>
              <a:gd fmla="val 50000" name="adj1"/>
              <a:gd fmla="val 50000" name="adj2"/>
            </a:avLst>
          </a:prstGeom>
          <a:solidFill>
            <a:srgbClr val="F99F1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nvSpPr>
        <p:spPr>
          <a:xfrm>
            <a:off x="4612500" y="1076313"/>
            <a:ext cx="1243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0">
                <a:solidFill>
                  <a:schemeClr val="dk1"/>
                </a:solidFill>
                <a:latin typeface="Helvetica Neue"/>
                <a:ea typeface="Helvetica Neue"/>
                <a:cs typeface="Helvetica Neue"/>
                <a:sym typeface="Helvetica Neue"/>
              </a:rPr>
              <a:t>❓</a:t>
            </a:r>
            <a:endParaRPr sz="8000"/>
          </a:p>
        </p:txBody>
      </p:sp>
      <p:sp>
        <p:nvSpPr>
          <p:cNvPr id="86" name="Google Shape;86;p15"/>
          <p:cNvSpPr txBox="1"/>
          <p:nvPr/>
        </p:nvSpPr>
        <p:spPr>
          <a:xfrm>
            <a:off x="710200" y="192375"/>
            <a:ext cx="75246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Helvetica Neue"/>
                <a:ea typeface="Helvetica Neue"/>
                <a:cs typeface="Helvetica Neue"/>
                <a:sym typeface="Helvetica Neue"/>
              </a:rPr>
              <a:t>Dose Verification with PET and Limitations</a:t>
            </a:r>
            <a:endParaRPr b="1" sz="2400">
              <a:solidFill>
                <a:schemeClr val="dk1"/>
              </a:solidFill>
              <a:latin typeface="Helvetica Neue"/>
              <a:ea typeface="Helvetica Neue"/>
              <a:cs typeface="Helvetica Neue"/>
              <a:sym typeface="Helvetica Neue"/>
            </a:endParaRPr>
          </a:p>
        </p:txBody>
      </p:sp>
      <p:sp>
        <p:nvSpPr>
          <p:cNvPr id="87" name="Google Shape;87;p15"/>
          <p:cNvSpPr txBox="1"/>
          <p:nvPr/>
        </p:nvSpPr>
        <p:spPr>
          <a:xfrm>
            <a:off x="835250" y="701550"/>
            <a:ext cx="3714900" cy="431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s" sz="1600">
                <a:solidFill>
                  <a:srgbClr val="0000FF"/>
                </a:solidFill>
                <a:latin typeface="Helvetica Neue"/>
                <a:ea typeface="Helvetica Neue"/>
                <a:cs typeface="Helvetica Neue"/>
                <a:sym typeface="Helvetica Neue"/>
              </a:rPr>
              <a:t>Activated </a:t>
            </a:r>
            <a:r>
              <a:rPr lang="es" sz="1600">
                <a:solidFill>
                  <a:srgbClr val="0000FF"/>
                </a:solidFill>
                <a:latin typeface="Helvetica Neue"/>
                <a:ea typeface="Helvetica Neue"/>
                <a:cs typeface="Helvetica Neue"/>
                <a:sym typeface="Helvetica Neue"/>
              </a:rPr>
              <a:t>Positron Emitters</a:t>
            </a:r>
            <a:endParaRPr sz="1600">
              <a:solidFill>
                <a:srgbClr val="58595B"/>
              </a:solidFill>
              <a:latin typeface="Helvetica Neue"/>
              <a:ea typeface="Helvetica Neue"/>
              <a:cs typeface="Helvetica Neue"/>
              <a:sym typeface="Helvetica Neue"/>
            </a:endParaRPr>
          </a:p>
        </p:txBody>
      </p:sp>
      <p:sp>
        <p:nvSpPr>
          <p:cNvPr id="88" name="Google Shape;88;p15"/>
          <p:cNvSpPr txBox="1"/>
          <p:nvPr/>
        </p:nvSpPr>
        <p:spPr>
          <a:xfrm>
            <a:off x="6180800" y="701550"/>
            <a:ext cx="3076500" cy="431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s" sz="1600">
                <a:solidFill>
                  <a:srgbClr val="FF0000"/>
                </a:solidFill>
                <a:latin typeface="Helvetica Neue"/>
                <a:ea typeface="Helvetica Neue"/>
                <a:cs typeface="Helvetica Neue"/>
                <a:sym typeface="Helvetica Neue"/>
              </a:rPr>
              <a:t>Estimated </a:t>
            </a:r>
            <a:r>
              <a:rPr lang="es" sz="1600">
                <a:solidFill>
                  <a:srgbClr val="FF0000"/>
                </a:solidFill>
                <a:latin typeface="Helvetica Neue"/>
                <a:ea typeface="Helvetica Neue"/>
                <a:cs typeface="Helvetica Neue"/>
                <a:sym typeface="Helvetica Neue"/>
              </a:rPr>
              <a:t>Radiation Dose</a:t>
            </a:r>
            <a:endParaRPr>
              <a:solidFill>
                <a:srgbClr val="FF0000"/>
              </a:solidFill>
              <a:latin typeface="Helvetica Neue"/>
              <a:ea typeface="Helvetica Neue"/>
              <a:cs typeface="Helvetica Neue"/>
              <a:sym typeface="Helvetica Neue"/>
            </a:endParaRPr>
          </a:p>
        </p:txBody>
      </p:sp>
      <p:sp>
        <p:nvSpPr>
          <p:cNvPr id="89" name="Google Shape;89;p15"/>
          <p:cNvSpPr/>
          <p:nvPr/>
        </p:nvSpPr>
        <p:spPr>
          <a:xfrm flipH="1">
            <a:off x="330375" y="1587525"/>
            <a:ext cx="913500" cy="393600"/>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
        <p:nvSpPr>
          <p:cNvPr id="90" name="Google Shape;90;p15"/>
          <p:cNvSpPr txBox="1"/>
          <p:nvPr/>
        </p:nvSpPr>
        <p:spPr>
          <a:xfrm>
            <a:off x="-21525" y="1002288"/>
            <a:ext cx="1617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Helvetica Neue"/>
                <a:ea typeface="Helvetica Neue"/>
                <a:cs typeface="Helvetica Neue"/>
                <a:sym typeface="Helvetica Neue"/>
              </a:rPr>
              <a:t>Proton </a:t>
            </a:r>
            <a:endParaRPr b="1" sz="16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b="1" lang="es" sz="1600">
                <a:solidFill>
                  <a:schemeClr val="dk1"/>
                </a:solidFill>
                <a:latin typeface="Helvetica Neue"/>
                <a:ea typeface="Helvetica Neue"/>
                <a:cs typeface="Helvetica Neue"/>
                <a:sym typeface="Helvetica Neue"/>
              </a:rPr>
              <a:t>Beam</a:t>
            </a:r>
            <a:r>
              <a:rPr lang="e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p:txBody>
      </p:sp>
      <p:sp>
        <p:nvSpPr>
          <p:cNvPr id="91" name="Google Shape;91;p15"/>
          <p:cNvSpPr/>
          <p:nvPr/>
        </p:nvSpPr>
        <p:spPr>
          <a:xfrm>
            <a:off x="6330525" y="1578925"/>
            <a:ext cx="351600" cy="461700"/>
          </a:xfrm>
          <a:prstGeom prst="homePlate">
            <a:avLst>
              <a:gd fmla="val 135963" name="adj"/>
            </a:avLst>
          </a:prstGeom>
          <a:solidFill>
            <a:schemeClr val="dk1"/>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pic>
        <p:nvPicPr>
          <p:cNvPr id="92" name="Google Shape;92;p15"/>
          <p:cNvPicPr preferRelativeResize="0"/>
          <p:nvPr/>
        </p:nvPicPr>
        <p:blipFill>
          <a:blip r:embed="rId3">
            <a:alphaModFix/>
          </a:blip>
          <a:stretch>
            <a:fillRect/>
          </a:stretch>
        </p:blipFill>
        <p:spPr>
          <a:xfrm flipH="1">
            <a:off x="3607550" y="1564421"/>
            <a:ext cx="827475" cy="827475"/>
          </a:xfrm>
          <a:prstGeom prst="rect">
            <a:avLst/>
          </a:prstGeom>
          <a:noFill/>
          <a:ln>
            <a:noFill/>
          </a:ln>
        </p:spPr>
      </p:pic>
      <p:sp>
        <p:nvSpPr>
          <p:cNvPr id="93" name="Google Shape;93;p15"/>
          <p:cNvSpPr txBox="1"/>
          <p:nvPr/>
        </p:nvSpPr>
        <p:spPr>
          <a:xfrm>
            <a:off x="3701425" y="1132650"/>
            <a:ext cx="11247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rgbClr val="0000FF"/>
                </a:solidFill>
                <a:latin typeface="Helvetica Neue"/>
                <a:ea typeface="Helvetica Neue"/>
                <a:cs typeface="Helvetica Neue"/>
                <a:sym typeface="Helvetica Neue"/>
              </a:rPr>
              <a:t>PET</a:t>
            </a:r>
            <a:r>
              <a:rPr lang="es" sz="1800">
                <a:solidFill>
                  <a:srgbClr val="0000FF"/>
                </a:solidFill>
                <a:latin typeface="Helvetica Neue"/>
                <a:ea typeface="Helvetica Neue"/>
                <a:cs typeface="Helvetica Neue"/>
                <a:sym typeface="Helvetica Neue"/>
              </a:rPr>
              <a:t> </a:t>
            </a:r>
            <a:endParaRPr sz="1800">
              <a:solidFill>
                <a:srgbClr val="0000FF"/>
              </a:solidFill>
              <a:latin typeface="Helvetica Neue"/>
              <a:ea typeface="Helvetica Neue"/>
              <a:cs typeface="Helvetica Neue"/>
              <a:sym typeface="Helvetica Neue"/>
            </a:endParaRPr>
          </a:p>
        </p:txBody>
      </p:sp>
      <p:pic>
        <p:nvPicPr>
          <p:cNvPr id="94" name="Google Shape;94;p15"/>
          <p:cNvPicPr preferRelativeResize="0"/>
          <p:nvPr/>
        </p:nvPicPr>
        <p:blipFill rotWithShape="1">
          <a:blip r:embed="rId4">
            <a:alphaModFix/>
          </a:blip>
          <a:srcRect b="10518" l="18365" r="20962" t="9372"/>
          <a:stretch/>
        </p:blipFill>
        <p:spPr>
          <a:xfrm>
            <a:off x="4791750" y="1148900"/>
            <a:ext cx="1337150" cy="1270850"/>
          </a:xfrm>
          <a:prstGeom prst="rect">
            <a:avLst/>
          </a:prstGeom>
          <a:noFill/>
          <a:ln>
            <a:noFill/>
          </a:ln>
        </p:spPr>
      </p:pic>
      <p:sp>
        <p:nvSpPr>
          <p:cNvPr id="95" name="Google Shape;95;p15"/>
          <p:cNvSpPr txBox="1"/>
          <p:nvPr/>
        </p:nvSpPr>
        <p:spPr>
          <a:xfrm>
            <a:off x="4705700" y="681725"/>
            <a:ext cx="192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sp>
        <p:nvSpPr>
          <p:cNvPr id="96" name="Google Shape;96;p15"/>
          <p:cNvSpPr txBox="1"/>
          <p:nvPr/>
        </p:nvSpPr>
        <p:spPr>
          <a:xfrm>
            <a:off x="4597975" y="720300"/>
            <a:ext cx="198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Helvetica Neue"/>
                <a:ea typeface="Helvetica Neue"/>
                <a:cs typeface="Helvetica Neue"/>
                <a:sym typeface="Helvetica Neue"/>
              </a:rPr>
              <a:t>Deep Learning</a:t>
            </a:r>
            <a:endParaRPr b="1" sz="1800">
              <a:solidFill>
                <a:schemeClr val="dk1"/>
              </a:solidFill>
              <a:latin typeface="Helvetica Neue"/>
              <a:ea typeface="Helvetica Neue"/>
              <a:cs typeface="Helvetica Neue"/>
              <a:sym typeface="Helvetica Neue"/>
            </a:endParaRPr>
          </a:p>
        </p:txBody>
      </p:sp>
      <p:sp>
        <p:nvSpPr>
          <p:cNvPr id="97" name="Google Shape;97;p15"/>
          <p:cNvSpPr txBox="1"/>
          <p:nvPr/>
        </p:nvSpPr>
        <p:spPr>
          <a:xfrm>
            <a:off x="386250" y="3052725"/>
            <a:ext cx="8371500" cy="2252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s" sz="1600">
                <a:solidFill>
                  <a:schemeClr val="dk1"/>
                </a:solidFill>
                <a:latin typeface="Helvetica Neue"/>
                <a:ea typeface="Helvetica Neue"/>
                <a:cs typeface="Helvetica Neue"/>
                <a:sym typeface="Helvetica Neue"/>
              </a:rPr>
              <a:t>Current approaches </a:t>
            </a:r>
            <a:r>
              <a:rPr lang="es" sz="1600">
                <a:solidFill>
                  <a:schemeClr val="dk1"/>
                </a:solidFill>
                <a:latin typeface="Helvetica Neue Light"/>
                <a:ea typeface="Helvetica Neue Light"/>
                <a:cs typeface="Helvetica Neue Light"/>
                <a:sym typeface="Helvetica Neue Light"/>
              </a:rPr>
              <a:t>(Peng et al., 2023)</a:t>
            </a:r>
            <a:r>
              <a:rPr lang="e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330200" lvl="0" marL="457200" rtl="0" algn="l">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Unrealistic PET-dose datasets </a:t>
            </a:r>
            <a:r>
              <a:rPr lang="es" sz="1600">
                <a:solidFill>
                  <a:schemeClr val="dk1"/>
                </a:solidFill>
                <a:latin typeface="Helvetica Neue"/>
                <a:ea typeface="Helvetica Neue"/>
                <a:cs typeface="Helvetica Neue"/>
                <a:sym typeface="Helvetica Neue"/>
              </a:rPr>
              <a:t> (bad training data)</a:t>
            </a:r>
            <a:r>
              <a:rPr lang="e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330200" lvl="1" marL="914400" rtl="0" algn="l">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PET scan not simulated</a:t>
            </a:r>
            <a:r>
              <a:rPr lang="es" sz="1600">
                <a:solidFill>
                  <a:schemeClr val="dk1"/>
                </a:solidFill>
                <a:latin typeface="Helvetica Neue"/>
                <a:ea typeface="Helvetica Neue"/>
                <a:cs typeface="Helvetica Neue"/>
                <a:sym typeface="Helvetica Neue"/>
              </a:rPr>
              <a:t>:</a:t>
            </a:r>
            <a:r>
              <a:rPr lang="es" sz="1600">
                <a:solidFill>
                  <a:schemeClr val="dk1"/>
                </a:solidFill>
                <a:latin typeface="Helvetica Neue"/>
                <a:ea typeface="Helvetica Neue"/>
                <a:cs typeface="Helvetica Neue"/>
                <a:sym typeface="Helvetica Neue"/>
              </a:rPr>
              <a:t> Washout, Positron Range, Scanner Model</a:t>
            </a:r>
            <a:endParaRPr sz="1600">
              <a:solidFill>
                <a:schemeClr val="dk1"/>
              </a:solidFill>
              <a:latin typeface="Helvetica Neue"/>
              <a:ea typeface="Helvetica Neue"/>
              <a:cs typeface="Helvetica Neue"/>
              <a:sym typeface="Helvetica Neue"/>
            </a:endParaRPr>
          </a:p>
          <a:p>
            <a:pPr indent="-330200" lvl="1" marL="914400" rtl="0" algn="l">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Unrealistic treatment deviations</a:t>
            </a:r>
            <a:endParaRPr sz="1600">
              <a:solidFill>
                <a:schemeClr val="dk1"/>
              </a:solidFill>
              <a:latin typeface="Helvetica Neue"/>
              <a:ea typeface="Helvetica Neue"/>
              <a:cs typeface="Helvetica Neue"/>
              <a:sym typeface="Helvetica Neue"/>
            </a:endParaRPr>
          </a:p>
          <a:p>
            <a:pPr indent="-330200" lvl="0" marL="457200" rtl="0" algn="l">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Datasets obtained with CPU: too slow for ~24h between CT and first session</a:t>
            </a:r>
            <a:endParaRPr sz="1600">
              <a:solidFill>
                <a:schemeClr val="dk1"/>
              </a:solidFill>
              <a:latin typeface="Helvetica Neue"/>
              <a:ea typeface="Helvetica Neue"/>
              <a:cs typeface="Helvetica Neue"/>
              <a:sym typeface="Helvetica Neue"/>
            </a:endParaRPr>
          </a:p>
          <a:p>
            <a:pPr indent="-330200" lvl="0" marL="457200" rtl="0" algn="l">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Deep learning models are in 1D, or 3D but old or challenging to train (GANs)</a:t>
            </a:r>
            <a:endParaRPr sz="1600">
              <a:solidFill>
                <a:schemeClr val="dk1"/>
              </a:solidFill>
              <a:latin typeface="Helvetica Neue"/>
              <a:ea typeface="Helvetica Neue"/>
              <a:cs typeface="Helvetica Neue"/>
              <a:sym typeface="Helvetica Neue"/>
            </a:endParaRPr>
          </a:p>
        </p:txBody>
      </p:sp>
      <p:pic>
        <p:nvPicPr>
          <p:cNvPr id="98" name="Google Shape;98;p15"/>
          <p:cNvPicPr preferRelativeResize="0"/>
          <p:nvPr/>
        </p:nvPicPr>
        <p:blipFill rotWithShape="1">
          <a:blip r:embed="rId5">
            <a:alphaModFix/>
          </a:blip>
          <a:srcRect b="12260" l="22125" r="59757" t="61659"/>
          <a:stretch/>
        </p:blipFill>
        <p:spPr>
          <a:xfrm>
            <a:off x="7330850" y="1117038"/>
            <a:ext cx="1337149" cy="1261375"/>
          </a:xfrm>
          <a:prstGeom prst="rect">
            <a:avLst/>
          </a:prstGeom>
          <a:noFill/>
          <a:ln>
            <a:noFill/>
          </a:ln>
        </p:spPr>
      </p:pic>
      <p:pic>
        <p:nvPicPr>
          <p:cNvPr id="99" name="Google Shape;99;p15"/>
          <p:cNvPicPr preferRelativeResize="0"/>
          <p:nvPr/>
        </p:nvPicPr>
        <p:blipFill rotWithShape="1">
          <a:blip r:embed="rId6">
            <a:alphaModFix/>
          </a:blip>
          <a:srcRect b="7334" l="3534" r="79756" t="89764"/>
          <a:stretch/>
        </p:blipFill>
        <p:spPr>
          <a:xfrm rot="-5400000">
            <a:off x="1184124" y="1668949"/>
            <a:ext cx="1266227" cy="157575"/>
          </a:xfrm>
          <a:prstGeom prst="rect">
            <a:avLst/>
          </a:prstGeom>
          <a:noFill/>
          <a:ln>
            <a:noFill/>
          </a:ln>
        </p:spPr>
      </p:pic>
      <p:pic>
        <p:nvPicPr>
          <p:cNvPr id="100" name="Google Shape;100;p15"/>
          <p:cNvPicPr preferRelativeResize="0"/>
          <p:nvPr/>
        </p:nvPicPr>
        <p:blipFill rotWithShape="1">
          <a:blip r:embed="rId6">
            <a:alphaModFix/>
          </a:blip>
          <a:srcRect b="67329" l="2771" r="79065" t="6462"/>
          <a:stretch/>
        </p:blipFill>
        <p:spPr>
          <a:xfrm>
            <a:off x="1912250" y="1113902"/>
            <a:ext cx="1225702" cy="1267684"/>
          </a:xfrm>
          <a:prstGeom prst="rect">
            <a:avLst/>
          </a:prstGeom>
          <a:noFill/>
          <a:ln>
            <a:noFill/>
          </a:ln>
        </p:spPr>
      </p:pic>
      <p:pic>
        <p:nvPicPr>
          <p:cNvPr id="101" name="Google Shape;101;p15"/>
          <p:cNvPicPr preferRelativeResize="0"/>
          <p:nvPr/>
        </p:nvPicPr>
        <p:blipFill rotWithShape="1">
          <a:blip r:embed="rId6">
            <a:alphaModFix/>
          </a:blip>
          <a:srcRect b="7445" l="23313" r="22621" t="89811"/>
          <a:stretch/>
        </p:blipFill>
        <p:spPr>
          <a:xfrm rot="-5400000">
            <a:off x="6593138" y="1677886"/>
            <a:ext cx="1270851" cy="142877"/>
          </a:xfrm>
          <a:prstGeom prst="rect">
            <a:avLst/>
          </a:prstGeom>
          <a:noFill/>
          <a:ln>
            <a:noFill/>
          </a:ln>
        </p:spPr>
      </p:pic>
      <p:sp>
        <p:nvSpPr>
          <p:cNvPr id="102" name="Google Shape;102;p15"/>
          <p:cNvSpPr txBox="1"/>
          <p:nvPr/>
        </p:nvSpPr>
        <p:spPr>
          <a:xfrm>
            <a:off x="1519038" y="2280200"/>
            <a:ext cx="5964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Helvetica Neue Light"/>
                <a:ea typeface="Helvetica Neue Light"/>
                <a:cs typeface="Helvetica Neue Light"/>
                <a:sym typeface="Helvetica Neue Light"/>
              </a:rPr>
              <a:t>Bq/cc</a:t>
            </a:r>
            <a:endParaRPr sz="1200">
              <a:solidFill>
                <a:schemeClr val="dk1"/>
              </a:solidFill>
              <a:latin typeface="Helvetica Neue Light"/>
              <a:ea typeface="Helvetica Neue Light"/>
              <a:cs typeface="Helvetica Neue Light"/>
              <a:sym typeface="Helvetica Neue Light"/>
            </a:endParaRPr>
          </a:p>
        </p:txBody>
      </p:sp>
      <p:sp>
        <p:nvSpPr>
          <p:cNvPr id="103" name="Google Shape;103;p15"/>
          <p:cNvSpPr txBox="1"/>
          <p:nvPr/>
        </p:nvSpPr>
        <p:spPr>
          <a:xfrm>
            <a:off x="1406050" y="1310238"/>
            <a:ext cx="1225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latin typeface="Helvetica Neue Light"/>
                <a:ea typeface="Helvetica Neue Light"/>
                <a:cs typeface="Helvetica Neue Light"/>
                <a:sym typeface="Helvetica Neue Light"/>
              </a:rPr>
              <a:t>10</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4" name="Google Shape;104;p15"/>
          <p:cNvSpPr txBox="1"/>
          <p:nvPr/>
        </p:nvSpPr>
        <p:spPr>
          <a:xfrm>
            <a:off x="1406050" y="1751538"/>
            <a:ext cx="1225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latin typeface="Helvetica Neue Light"/>
                <a:ea typeface="Helvetica Neue Light"/>
                <a:cs typeface="Helvetica Neue Light"/>
                <a:sym typeface="Helvetica Neue Light"/>
              </a:rPr>
              <a:t>  5</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5" name="Google Shape;105;p15"/>
          <p:cNvSpPr txBox="1"/>
          <p:nvPr/>
        </p:nvSpPr>
        <p:spPr>
          <a:xfrm>
            <a:off x="7031638" y="2279825"/>
            <a:ext cx="5964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latin typeface="Helvetica Neue Light"/>
                <a:ea typeface="Helvetica Neue Light"/>
                <a:cs typeface="Helvetica Neue Light"/>
                <a:sym typeface="Helvetica Neue Light"/>
              </a:rPr>
              <a:t>Gy</a:t>
            </a:r>
            <a:endParaRPr sz="1200">
              <a:solidFill>
                <a:schemeClr val="dk1"/>
              </a:solidFill>
              <a:latin typeface="Helvetica Neue Light"/>
              <a:ea typeface="Helvetica Neue Light"/>
              <a:cs typeface="Helvetica Neue Light"/>
              <a:sym typeface="Helvetica Neue Light"/>
            </a:endParaRPr>
          </a:p>
        </p:txBody>
      </p:sp>
      <p:sp>
        <p:nvSpPr>
          <p:cNvPr id="106" name="Google Shape;106;p15"/>
          <p:cNvSpPr txBox="1"/>
          <p:nvPr/>
        </p:nvSpPr>
        <p:spPr>
          <a:xfrm>
            <a:off x="6782600" y="1221813"/>
            <a:ext cx="1225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latin typeface="Helvetica Neue Light"/>
                <a:ea typeface="Helvetica Neue Light"/>
                <a:cs typeface="Helvetica Neue Light"/>
                <a:sym typeface="Helvetica Neue Light"/>
              </a:rPr>
              <a:t>1.0</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7" name="Google Shape;107;p15"/>
          <p:cNvSpPr txBox="1"/>
          <p:nvPr/>
        </p:nvSpPr>
        <p:spPr>
          <a:xfrm>
            <a:off x="6738550" y="1704913"/>
            <a:ext cx="1225800" cy="3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latin typeface="Helvetica Neue Light"/>
                <a:ea typeface="Helvetica Neue Light"/>
                <a:cs typeface="Helvetica Neue Light"/>
                <a:sym typeface="Helvetica Neue Light"/>
              </a:rPr>
              <a:t> 0.5</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8" name="Google Shape;108;p15"/>
          <p:cNvSpPr txBox="1"/>
          <p:nvPr/>
        </p:nvSpPr>
        <p:spPr>
          <a:xfrm>
            <a:off x="388425" y="2666275"/>
            <a:ext cx="8120100" cy="3357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b="1" lang="es" sz="1600">
                <a:solidFill>
                  <a:schemeClr val="dk1"/>
                </a:solidFill>
                <a:latin typeface="Helvetica Neue"/>
                <a:ea typeface="Helvetica Neue"/>
                <a:cs typeface="Helvetica Neue"/>
                <a:sym typeface="Helvetica Neue"/>
              </a:rPr>
              <a:t>Challenging!</a:t>
            </a:r>
            <a:r>
              <a:rPr lang="es" sz="1600">
                <a:solidFill>
                  <a:schemeClr val="dk1"/>
                </a:solidFill>
                <a:latin typeface="Helvetica Neue"/>
                <a:ea typeface="Helvetica Neue"/>
                <a:cs typeface="Helvetica Neue"/>
                <a:sym typeface="Helvetica Neue"/>
              </a:rPr>
              <a:t> Different physical processes, low PET counts and washout (noisy images)</a:t>
            </a:r>
            <a:endParaRPr sz="1600">
              <a:solidFill>
                <a:schemeClr val="dk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cxnSp>
        <p:nvCxnSpPr>
          <p:cNvPr id="113" name="Google Shape;113;p16"/>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pic>
        <p:nvPicPr>
          <p:cNvPr id="114" name="Google Shape;114;p16"/>
          <p:cNvPicPr preferRelativeResize="0"/>
          <p:nvPr/>
        </p:nvPicPr>
        <p:blipFill>
          <a:blip r:embed="rId3">
            <a:alphaModFix/>
          </a:blip>
          <a:stretch>
            <a:fillRect/>
          </a:stretch>
        </p:blipFill>
        <p:spPr>
          <a:xfrm>
            <a:off x="397813" y="561825"/>
            <a:ext cx="8504525" cy="4596925"/>
          </a:xfrm>
          <a:prstGeom prst="rect">
            <a:avLst/>
          </a:prstGeom>
          <a:noFill/>
          <a:ln>
            <a:noFill/>
          </a:ln>
        </p:spPr>
      </p:pic>
      <p:sp>
        <p:nvSpPr>
          <p:cNvPr id="115" name="Google Shape;115;p16"/>
          <p:cNvSpPr txBox="1"/>
          <p:nvPr/>
        </p:nvSpPr>
        <p:spPr>
          <a:xfrm>
            <a:off x="710200" y="192375"/>
            <a:ext cx="75246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Helvetica Neue"/>
                <a:ea typeface="Helvetica Neue"/>
                <a:cs typeface="Helvetica Neue"/>
                <a:sym typeface="Helvetica Neue"/>
              </a:rPr>
              <a:t>Our solution:</a:t>
            </a:r>
            <a:endParaRPr b="1" sz="24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cxnSp>
        <p:nvCxnSpPr>
          <p:cNvPr id="120" name="Google Shape;120;p17"/>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21" name="Google Shape;121;p17"/>
          <p:cNvSpPr txBox="1"/>
          <p:nvPr/>
        </p:nvSpPr>
        <p:spPr>
          <a:xfrm>
            <a:off x="710200" y="192375"/>
            <a:ext cx="75246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400">
                <a:solidFill>
                  <a:schemeClr val="dk1"/>
                </a:solidFill>
                <a:latin typeface="Helvetica Neue"/>
                <a:ea typeface="Helvetica Neue"/>
                <a:cs typeface="Helvetica Neue"/>
                <a:sym typeface="Helvetica Neue"/>
              </a:rPr>
              <a:t>Training Dataset</a:t>
            </a:r>
            <a:r>
              <a:rPr b="1" lang="es" sz="2400">
                <a:solidFill>
                  <a:schemeClr val="dk1"/>
                </a:solidFill>
                <a:latin typeface="Helvetica Neue"/>
                <a:ea typeface="Helvetica Neue"/>
                <a:cs typeface="Helvetica Neue"/>
                <a:sym typeface="Helvetica Neue"/>
              </a:rPr>
              <a:t>:</a:t>
            </a:r>
            <a:endParaRPr b="1" sz="2400">
              <a:solidFill>
                <a:schemeClr val="dk1"/>
              </a:solidFill>
              <a:latin typeface="Helvetica Neue"/>
              <a:ea typeface="Helvetica Neue"/>
              <a:cs typeface="Helvetica Neue"/>
              <a:sym typeface="Helvetica Neue"/>
            </a:endParaRPr>
          </a:p>
        </p:txBody>
      </p:sp>
      <p:sp>
        <p:nvSpPr>
          <p:cNvPr id="122" name="Google Shape;122;p17"/>
          <p:cNvSpPr txBox="1"/>
          <p:nvPr/>
        </p:nvSpPr>
        <p:spPr>
          <a:xfrm>
            <a:off x="710200" y="1033800"/>
            <a:ext cx="4964400" cy="5143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chemeClr val="dk1"/>
                </a:solidFill>
                <a:latin typeface="Helvetica Neue"/>
                <a:ea typeface="Helvetica Neue"/>
                <a:cs typeface="Helvetica Neue"/>
                <a:sym typeface="Helvetica Neue"/>
              </a:rPr>
              <a:t>Dataset:</a:t>
            </a:r>
            <a:r>
              <a:rPr lang="e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160 PET-Dose 3D pairs: </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120 training, 20 validation, 20 testing</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 Approx. 20 hours to generate</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128 × 96 × 128 voxels</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1.95 x 1.95 x 1.5 mm</a:t>
            </a:r>
            <a:endParaRPr sz="1600">
              <a:solidFill>
                <a:schemeClr val="dk1"/>
              </a:solidFill>
              <a:latin typeface="Helvetica Neue"/>
              <a:ea typeface="Helvetica Neue"/>
              <a:cs typeface="Helvetica Neue"/>
              <a:sym typeface="Helvetica Neue"/>
            </a:endParaRPr>
          </a:p>
          <a:p>
            <a:pPr indent="-330200" lvl="0" marL="4572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Clinically realistic, expected treatment deviations:</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Patient positioning</a:t>
            </a:r>
            <a:endParaRPr sz="1600">
              <a:solidFill>
                <a:schemeClr val="dk1"/>
              </a:solidFill>
              <a:latin typeface="Helvetica Neue"/>
              <a:ea typeface="Helvetica Neue"/>
              <a:cs typeface="Helvetica Neue"/>
              <a:sym typeface="Helvetica Neue"/>
            </a:endParaRPr>
          </a:p>
          <a:p>
            <a:pPr indent="-330200" lvl="1" marL="914400" rtl="0" algn="l">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Physical parameters</a:t>
            </a:r>
            <a:endParaRPr sz="1600">
              <a:solidFill>
                <a:schemeClr val="dk1"/>
              </a:solidFill>
              <a:latin typeface="Helvetica Neue"/>
              <a:ea typeface="Helvetica Neue"/>
              <a:cs typeface="Helvetica Neue"/>
              <a:sym typeface="Helvetica Neue"/>
            </a:endParaRPr>
          </a:p>
        </p:txBody>
      </p:sp>
      <p:pic>
        <p:nvPicPr>
          <p:cNvPr id="123" name="Google Shape;123;p17"/>
          <p:cNvPicPr preferRelativeResize="0"/>
          <p:nvPr/>
        </p:nvPicPr>
        <p:blipFill>
          <a:blip r:embed="rId3">
            <a:alphaModFix/>
          </a:blip>
          <a:stretch>
            <a:fillRect/>
          </a:stretch>
        </p:blipFill>
        <p:spPr>
          <a:xfrm>
            <a:off x="6214675" y="4344876"/>
            <a:ext cx="2020129" cy="618300"/>
          </a:xfrm>
          <a:prstGeom prst="rect">
            <a:avLst/>
          </a:prstGeom>
          <a:noFill/>
          <a:ln>
            <a:noFill/>
          </a:ln>
        </p:spPr>
      </p:pic>
      <p:pic>
        <p:nvPicPr>
          <p:cNvPr id="124" name="Google Shape;124;p17"/>
          <p:cNvPicPr preferRelativeResize="0"/>
          <p:nvPr/>
        </p:nvPicPr>
        <p:blipFill>
          <a:blip r:embed="rId4">
            <a:alphaModFix/>
          </a:blip>
          <a:stretch>
            <a:fillRect/>
          </a:stretch>
        </p:blipFill>
        <p:spPr>
          <a:xfrm>
            <a:off x="5123300" y="131900"/>
            <a:ext cx="3649501" cy="4212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18"/>
          <p:cNvPicPr preferRelativeResize="0"/>
          <p:nvPr/>
        </p:nvPicPr>
        <p:blipFill>
          <a:blip r:embed="rId3">
            <a:alphaModFix/>
          </a:blip>
          <a:stretch>
            <a:fillRect/>
          </a:stretch>
        </p:blipFill>
        <p:spPr>
          <a:xfrm>
            <a:off x="669975" y="746650"/>
            <a:ext cx="7379948" cy="4216075"/>
          </a:xfrm>
          <a:prstGeom prst="rect">
            <a:avLst/>
          </a:prstGeom>
          <a:noFill/>
          <a:ln>
            <a:noFill/>
          </a:ln>
        </p:spPr>
      </p:pic>
      <p:cxnSp>
        <p:nvCxnSpPr>
          <p:cNvPr id="130" name="Google Shape;130;p18"/>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pic>
        <p:nvPicPr>
          <p:cNvPr id="131" name="Google Shape;131;p18"/>
          <p:cNvPicPr preferRelativeResize="0"/>
          <p:nvPr/>
        </p:nvPicPr>
        <p:blipFill>
          <a:blip r:embed="rId4">
            <a:alphaModFix/>
          </a:blip>
          <a:stretch>
            <a:fillRect/>
          </a:stretch>
        </p:blipFill>
        <p:spPr>
          <a:xfrm>
            <a:off x="3767700" y="4098321"/>
            <a:ext cx="4282226" cy="984875"/>
          </a:xfrm>
          <a:prstGeom prst="rect">
            <a:avLst/>
          </a:prstGeom>
          <a:noFill/>
          <a:ln>
            <a:noFill/>
          </a:ln>
        </p:spPr>
      </p:pic>
      <p:sp>
        <p:nvSpPr>
          <p:cNvPr id="132" name="Google Shape;132;p18"/>
          <p:cNvSpPr txBox="1"/>
          <p:nvPr/>
        </p:nvSpPr>
        <p:spPr>
          <a:xfrm>
            <a:off x="710200" y="192375"/>
            <a:ext cx="64851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300">
                <a:solidFill>
                  <a:schemeClr val="dk1"/>
                </a:solidFill>
                <a:latin typeface="Helvetica Neue"/>
                <a:ea typeface="Helvetica Neue"/>
                <a:cs typeface="Helvetica Neue"/>
                <a:sym typeface="Helvetica Neue"/>
              </a:rPr>
              <a:t>Deep Learning Architecture and Training:</a:t>
            </a:r>
            <a:endParaRPr b="1" sz="2400">
              <a:solidFill>
                <a:schemeClr val="dk1"/>
              </a:solidFill>
              <a:latin typeface="Helvetica Neue"/>
              <a:ea typeface="Helvetica Neue"/>
              <a:cs typeface="Helvetica Neue"/>
              <a:sym typeface="Helvetica Neue"/>
            </a:endParaRPr>
          </a:p>
        </p:txBody>
      </p:sp>
      <p:pic>
        <p:nvPicPr>
          <p:cNvPr id="133" name="Google Shape;133;p18"/>
          <p:cNvPicPr preferRelativeResize="0"/>
          <p:nvPr/>
        </p:nvPicPr>
        <p:blipFill rotWithShape="1">
          <a:blip r:embed="rId4">
            <a:alphaModFix/>
          </a:blip>
          <a:srcRect b="25277" l="74555" r="16945" t="27546"/>
          <a:stretch/>
        </p:blipFill>
        <p:spPr>
          <a:xfrm>
            <a:off x="7644725" y="3259750"/>
            <a:ext cx="363949" cy="464625"/>
          </a:xfrm>
          <a:prstGeom prst="rect">
            <a:avLst/>
          </a:prstGeom>
          <a:noFill/>
          <a:ln>
            <a:noFill/>
          </a:ln>
        </p:spPr>
      </p:pic>
      <p:pic>
        <p:nvPicPr>
          <p:cNvPr id="134" name="Google Shape;134;p18"/>
          <p:cNvPicPr preferRelativeResize="0"/>
          <p:nvPr/>
        </p:nvPicPr>
        <p:blipFill rotWithShape="1">
          <a:blip r:embed="rId4">
            <a:alphaModFix/>
          </a:blip>
          <a:srcRect b="30624" l="18012" r="74573" t="20718"/>
          <a:stretch/>
        </p:blipFill>
        <p:spPr>
          <a:xfrm>
            <a:off x="8086125" y="1083675"/>
            <a:ext cx="266174" cy="40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cxnSp>
        <p:nvCxnSpPr>
          <p:cNvPr id="139" name="Google Shape;139;p19"/>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9"/>
          <p:cNvSpPr txBox="1"/>
          <p:nvPr/>
        </p:nvSpPr>
        <p:spPr>
          <a:xfrm>
            <a:off x="548400" y="255725"/>
            <a:ext cx="85956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300">
                <a:solidFill>
                  <a:schemeClr val="dk1"/>
                </a:solidFill>
                <a:latin typeface="Helvetica Neue"/>
                <a:ea typeface="Helvetica Neue"/>
                <a:cs typeface="Helvetica Neue"/>
                <a:sym typeface="Helvetica Neue"/>
              </a:rPr>
              <a:t>From clinically relevant treatment deviations…</a:t>
            </a:r>
            <a:endParaRPr b="1"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300">
              <a:solidFill>
                <a:schemeClr val="dk1"/>
              </a:solidFill>
              <a:latin typeface="Helvetica Neue"/>
              <a:ea typeface="Helvetica Neue"/>
              <a:cs typeface="Helvetica Neue"/>
              <a:sym typeface="Helvetica Neue"/>
            </a:endParaRPr>
          </a:p>
        </p:txBody>
      </p:sp>
      <p:pic>
        <p:nvPicPr>
          <p:cNvPr id="141" name="Google Shape;141;p19"/>
          <p:cNvPicPr preferRelativeResize="0"/>
          <p:nvPr/>
        </p:nvPicPr>
        <p:blipFill rotWithShape="1">
          <a:blip r:embed="rId3">
            <a:alphaModFix/>
          </a:blip>
          <a:srcRect b="0" l="0" r="97310" t="1826"/>
          <a:stretch/>
        </p:blipFill>
        <p:spPr>
          <a:xfrm>
            <a:off x="2437925" y="742825"/>
            <a:ext cx="170373" cy="4457123"/>
          </a:xfrm>
          <a:prstGeom prst="rect">
            <a:avLst/>
          </a:prstGeom>
          <a:noFill/>
          <a:ln>
            <a:noFill/>
          </a:ln>
        </p:spPr>
      </p:pic>
      <p:pic>
        <p:nvPicPr>
          <p:cNvPr id="142" name="Google Shape;142;p19"/>
          <p:cNvPicPr preferRelativeResize="0"/>
          <p:nvPr/>
        </p:nvPicPr>
        <p:blipFill rotWithShape="1">
          <a:blip r:embed="rId4">
            <a:alphaModFix/>
          </a:blip>
          <a:srcRect b="0" l="21152" r="21007" t="0"/>
          <a:stretch/>
        </p:blipFill>
        <p:spPr>
          <a:xfrm>
            <a:off x="2672974" y="894088"/>
            <a:ext cx="3285427" cy="4071773"/>
          </a:xfrm>
          <a:prstGeom prst="rect">
            <a:avLst/>
          </a:prstGeom>
          <a:noFill/>
          <a:ln>
            <a:noFill/>
          </a:ln>
        </p:spPr>
      </p:pic>
      <p:sp>
        <p:nvSpPr>
          <p:cNvPr id="143" name="Google Shape;143;p19"/>
          <p:cNvSpPr/>
          <p:nvPr/>
        </p:nvSpPr>
        <p:spPr>
          <a:xfrm>
            <a:off x="5896550" y="894100"/>
            <a:ext cx="1308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cxnSp>
        <p:nvCxnSpPr>
          <p:cNvPr id="148" name="Google Shape;148;p20"/>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0"/>
          <p:cNvSpPr txBox="1"/>
          <p:nvPr/>
        </p:nvSpPr>
        <p:spPr>
          <a:xfrm>
            <a:off x="548400" y="255725"/>
            <a:ext cx="8595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300">
                <a:solidFill>
                  <a:schemeClr val="dk1"/>
                </a:solidFill>
                <a:latin typeface="Helvetica Neue"/>
                <a:ea typeface="Helvetica Neue"/>
                <a:cs typeface="Helvetica Neue"/>
                <a:sym typeface="Helvetica Neue"/>
              </a:rPr>
              <a:t>To accurate dose deposition estimation from PET</a:t>
            </a:r>
            <a:endParaRPr b="1"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2300">
              <a:solidFill>
                <a:schemeClr val="dk1"/>
              </a:solidFill>
              <a:latin typeface="Helvetica Neue"/>
              <a:ea typeface="Helvetica Neue"/>
              <a:cs typeface="Helvetica Neue"/>
              <a:sym typeface="Helvetica Neue"/>
            </a:endParaRPr>
          </a:p>
        </p:txBody>
      </p:sp>
      <p:sp>
        <p:nvSpPr>
          <p:cNvPr id="150" name="Google Shape;150;p20"/>
          <p:cNvSpPr txBox="1"/>
          <p:nvPr/>
        </p:nvSpPr>
        <p:spPr>
          <a:xfrm>
            <a:off x="5667450" y="1158800"/>
            <a:ext cx="2994900" cy="37404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Model training in </a:t>
            </a:r>
            <a:endParaRPr sz="1800">
              <a:solidFill>
                <a:schemeClr val="dk1"/>
              </a:solidFill>
              <a:latin typeface="Helvetica Neue"/>
              <a:ea typeface="Helvetica Neue"/>
              <a:cs typeface="Helvetica Neue"/>
              <a:sym typeface="Helvetica Neue"/>
            </a:endParaRPr>
          </a:p>
          <a:p>
            <a:pPr indent="0" lvl="0" marL="457200" rtl="0" algn="l">
              <a:lnSpc>
                <a:spcPct val="150000"/>
              </a:lnSpc>
              <a:spcBef>
                <a:spcPts val="0"/>
              </a:spcBef>
              <a:spcAft>
                <a:spcPts val="0"/>
              </a:spcAft>
              <a:buNone/>
            </a:pPr>
            <a:r>
              <a:rPr lang="es" sz="1800">
                <a:solidFill>
                  <a:schemeClr val="dk1"/>
                </a:solidFill>
                <a:latin typeface="Helvetica Neue"/>
                <a:ea typeface="Helvetica Neue"/>
                <a:cs typeface="Helvetica Neue"/>
                <a:sym typeface="Helvetica Neue"/>
              </a:rPr>
              <a:t>2 hours (500 epochs)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Inference in 30ms</a:t>
            </a:r>
            <a:endParaRPr sz="1800">
              <a:solidFill>
                <a:schemeClr val="dk1"/>
              </a:solidFill>
              <a:latin typeface="Helvetica Neue"/>
              <a:ea typeface="Helvetica Neue"/>
              <a:cs typeface="Helvetica Neue"/>
              <a:sym typeface="Helvetica Neue"/>
            </a:endParaRPr>
          </a:p>
          <a:p>
            <a:pPr indent="-342900" lvl="0" marL="4572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MRE = </a:t>
            </a:r>
            <a:r>
              <a:rPr b="1" lang="es" sz="1800">
                <a:solidFill>
                  <a:schemeClr val="dk1"/>
                </a:solidFill>
                <a:latin typeface="Helvetica Neue"/>
                <a:ea typeface="Helvetica Neue"/>
                <a:cs typeface="Helvetica Neue"/>
                <a:sym typeface="Helvetica Neue"/>
              </a:rPr>
              <a:t>0.6%</a:t>
            </a:r>
            <a:endParaRPr b="1" sz="1800">
              <a:solidFill>
                <a:schemeClr val="dk1"/>
              </a:solidFill>
              <a:latin typeface="Helvetica Neue"/>
              <a:ea typeface="Helvetica Neue"/>
              <a:cs typeface="Helvetica Neue"/>
              <a:sym typeface="Helvetica Neue"/>
            </a:endParaRPr>
          </a:p>
          <a:p>
            <a:pPr indent="-342900" lvl="1" marL="914400" rtl="0" algn="l">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Previous studies</a:t>
            </a:r>
            <a:r>
              <a:rPr lang="es" sz="1800">
                <a:solidFill>
                  <a:schemeClr val="dk1"/>
                </a:solidFill>
                <a:latin typeface="Helvetica Neue"/>
                <a:ea typeface="Helvetica Neue"/>
                <a:cs typeface="Helvetica Neue"/>
                <a:sym typeface="Helvetica Neue"/>
              </a:rPr>
              <a:t>: MRE &gt; 1% </a:t>
            </a:r>
            <a:endParaRPr sz="1800">
              <a:solidFill>
                <a:schemeClr val="dk1"/>
              </a:solidFill>
              <a:latin typeface="Helvetica Neue"/>
              <a:ea typeface="Helvetica Neue"/>
              <a:cs typeface="Helvetica Neue"/>
              <a:sym typeface="Helvetica Neue"/>
            </a:endParaRPr>
          </a:p>
          <a:p>
            <a:pPr indent="0" lvl="0" marL="914400" rtl="0" algn="l">
              <a:lnSpc>
                <a:spcPct val="150000"/>
              </a:lnSpc>
              <a:spcBef>
                <a:spcPts val="0"/>
              </a:spcBef>
              <a:spcAft>
                <a:spcPts val="0"/>
              </a:spcAft>
              <a:buNone/>
            </a:pPr>
            <a:r>
              <a:rPr lang="es" sz="1700">
                <a:solidFill>
                  <a:schemeClr val="dk1"/>
                </a:solidFill>
                <a:latin typeface="Helvetica Neue Light"/>
                <a:ea typeface="Helvetica Neue Light"/>
                <a:cs typeface="Helvetica Neue Light"/>
                <a:sym typeface="Helvetica Neue Light"/>
              </a:rPr>
              <a:t>(Ma et al. 2020, Rahman et al. 2022)</a:t>
            </a:r>
            <a:endParaRPr sz="1700">
              <a:solidFill>
                <a:schemeClr val="dk1"/>
              </a:solidFill>
              <a:latin typeface="Helvetica Neue Light"/>
              <a:ea typeface="Helvetica Neue Light"/>
              <a:cs typeface="Helvetica Neue Light"/>
              <a:sym typeface="Helvetica Neue Light"/>
            </a:endParaRPr>
          </a:p>
          <a:p>
            <a:pPr indent="0" lvl="0" marL="914400" rtl="0" algn="l">
              <a:lnSpc>
                <a:spcPct val="150000"/>
              </a:lnSpc>
              <a:spcBef>
                <a:spcPts val="0"/>
              </a:spcBef>
              <a:spcAft>
                <a:spcPts val="0"/>
              </a:spcAft>
              <a:buNone/>
            </a:pPr>
            <a:r>
              <a:t/>
            </a:r>
            <a:endParaRPr sz="1800">
              <a:solidFill>
                <a:schemeClr val="dk1"/>
              </a:solidFill>
              <a:latin typeface="Helvetica Neue"/>
              <a:ea typeface="Helvetica Neue"/>
              <a:cs typeface="Helvetica Neue"/>
              <a:sym typeface="Helvetica Neue"/>
            </a:endParaRPr>
          </a:p>
        </p:txBody>
      </p:sp>
      <p:pic>
        <p:nvPicPr>
          <p:cNvPr id="151" name="Google Shape;151;p20"/>
          <p:cNvPicPr preferRelativeResize="0"/>
          <p:nvPr/>
        </p:nvPicPr>
        <p:blipFill rotWithShape="1">
          <a:blip r:embed="rId3">
            <a:alphaModFix/>
          </a:blip>
          <a:srcRect b="0" l="0" r="20704" t="0"/>
          <a:stretch/>
        </p:blipFill>
        <p:spPr>
          <a:xfrm>
            <a:off x="877600" y="890975"/>
            <a:ext cx="4504274" cy="4071773"/>
          </a:xfrm>
          <a:prstGeom prst="rect">
            <a:avLst/>
          </a:prstGeom>
          <a:noFill/>
          <a:ln>
            <a:noFill/>
          </a:ln>
        </p:spPr>
      </p:pic>
      <p:sp>
        <p:nvSpPr>
          <p:cNvPr id="152" name="Google Shape;152;p20"/>
          <p:cNvSpPr/>
          <p:nvPr/>
        </p:nvSpPr>
        <p:spPr>
          <a:xfrm>
            <a:off x="5322375" y="890975"/>
            <a:ext cx="130800" cy="117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cxnSp>
        <p:nvCxnSpPr>
          <p:cNvPr id="157" name="Google Shape;157;p21"/>
          <p:cNvCxnSpPr/>
          <p:nvPr/>
        </p:nvCxnSpPr>
        <p:spPr>
          <a:xfrm>
            <a:off x="9637025" y="561825"/>
            <a:ext cx="130800" cy="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1"/>
          <p:cNvSpPr txBox="1"/>
          <p:nvPr/>
        </p:nvSpPr>
        <p:spPr>
          <a:xfrm>
            <a:off x="451925" y="306225"/>
            <a:ext cx="8595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2300">
                <a:solidFill>
                  <a:schemeClr val="dk1"/>
                </a:solidFill>
                <a:latin typeface="Helvetica Neue"/>
                <a:ea typeface="Helvetica Neue"/>
                <a:cs typeface="Helvetica Neue"/>
                <a:sym typeface="Helvetica Neue"/>
              </a:rPr>
              <a:t>Set-up error detection with submillimetric accuracy</a:t>
            </a:r>
            <a:endParaRPr b="1" sz="2300">
              <a:solidFill>
                <a:schemeClr val="dk1"/>
              </a:solidFill>
              <a:latin typeface="Helvetica Neue"/>
              <a:ea typeface="Helvetica Neue"/>
              <a:cs typeface="Helvetica Neue"/>
              <a:sym typeface="Helvetica Neue"/>
            </a:endParaRPr>
          </a:p>
        </p:txBody>
      </p:sp>
      <p:sp>
        <p:nvSpPr>
          <p:cNvPr id="159" name="Google Shape;159;p21"/>
          <p:cNvSpPr txBox="1"/>
          <p:nvPr/>
        </p:nvSpPr>
        <p:spPr>
          <a:xfrm>
            <a:off x="451925" y="2971900"/>
            <a:ext cx="34320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600">
                <a:solidFill>
                  <a:schemeClr val="dk1"/>
                </a:solidFill>
                <a:latin typeface="Helvetica Neue"/>
                <a:ea typeface="Helvetica Neue"/>
                <a:cs typeface="Helvetica Neue"/>
                <a:sym typeface="Helvetica Neue"/>
              </a:rPr>
              <a:t>If Deviation-Predicting Branch starts at bottleneck:</a:t>
            </a:r>
            <a:endParaRPr b="1" sz="1600">
              <a:solidFill>
                <a:schemeClr val="dk1"/>
              </a:solidFill>
              <a:latin typeface="Helvetica Neue"/>
              <a:ea typeface="Helvetica Neue"/>
              <a:cs typeface="Helvetica Neue"/>
              <a:sym typeface="Helvetica Neue"/>
            </a:endParaRPr>
          </a:p>
        </p:txBody>
      </p:sp>
      <p:sp>
        <p:nvSpPr>
          <p:cNvPr id="160" name="Google Shape;160;p21"/>
          <p:cNvSpPr txBox="1"/>
          <p:nvPr/>
        </p:nvSpPr>
        <p:spPr>
          <a:xfrm>
            <a:off x="562550" y="1274575"/>
            <a:ext cx="36471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t>|Δx</a:t>
            </a:r>
            <a:r>
              <a:rPr baseline="-25000" lang="es" sz="1600"/>
              <a:t>estimated</a:t>
            </a:r>
            <a:r>
              <a:rPr lang="es" sz="1600"/>
              <a:t> - Δx</a:t>
            </a:r>
            <a:r>
              <a:rPr baseline="-25000" lang="es" sz="1600">
                <a:solidFill>
                  <a:schemeClr val="dk1"/>
                </a:solidFill>
              </a:rPr>
              <a:t>actual</a:t>
            </a:r>
            <a:r>
              <a:rPr lang="es" sz="1600"/>
              <a:t>| = 0.07 ± 0.11 mm</a:t>
            </a:r>
            <a:endParaRPr sz="1600"/>
          </a:p>
          <a:p>
            <a:pPr indent="0" lvl="0" marL="0" rtl="0" algn="l">
              <a:lnSpc>
                <a:spcPct val="150000"/>
              </a:lnSpc>
              <a:spcBef>
                <a:spcPts val="0"/>
              </a:spcBef>
              <a:spcAft>
                <a:spcPts val="0"/>
              </a:spcAft>
              <a:buNone/>
            </a:pPr>
            <a:r>
              <a:rPr lang="es" sz="1600"/>
              <a:t>|Δy</a:t>
            </a:r>
            <a:r>
              <a:rPr baseline="-25000" lang="es" sz="1600">
                <a:solidFill>
                  <a:schemeClr val="dk1"/>
                </a:solidFill>
              </a:rPr>
              <a:t>estimated</a:t>
            </a:r>
            <a:r>
              <a:rPr lang="es" sz="1600"/>
              <a:t> - Δy</a:t>
            </a:r>
            <a:r>
              <a:rPr baseline="-25000" lang="es" sz="1600">
                <a:solidFill>
                  <a:schemeClr val="dk1"/>
                </a:solidFill>
              </a:rPr>
              <a:t>actual</a:t>
            </a:r>
            <a:r>
              <a:rPr lang="es" sz="1600"/>
              <a:t>| = 0.03 ± 0.04 mm</a:t>
            </a:r>
            <a:endParaRPr sz="1600"/>
          </a:p>
          <a:p>
            <a:pPr indent="0" lvl="0" marL="0" rtl="0" algn="l">
              <a:lnSpc>
                <a:spcPct val="150000"/>
              </a:lnSpc>
              <a:spcBef>
                <a:spcPts val="0"/>
              </a:spcBef>
              <a:spcAft>
                <a:spcPts val="0"/>
              </a:spcAft>
              <a:buNone/>
            </a:pPr>
            <a:r>
              <a:rPr lang="es" sz="1600"/>
              <a:t>|Δθ</a:t>
            </a:r>
            <a:r>
              <a:rPr baseline="-25000" lang="es" sz="1600">
                <a:solidFill>
                  <a:schemeClr val="dk1"/>
                </a:solidFill>
              </a:rPr>
              <a:t>estimated</a:t>
            </a:r>
            <a:r>
              <a:rPr lang="es" sz="1600"/>
              <a:t> - Δ</a:t>
            </a:r>
            <a:r>
              <a:rPr lang="es" sz="1600">
                <a:solidFill>
                  <a:schemeClr val="dk1"/>
                </a:solidFill>
              </a:rPr>
              <a:t>θ</a:t>
            </a:r>
            <a:r>
              <a:rPr baseline="-25000" lang="es" sz="1600">
                <a:solidFill>
                  <a:schemeClr val="dk1"/>
                </a:solidFill>
              </a:rPr>
              <a:t>actual</a:t>
            </a:r>
            <a:r>
              <a:rPr lang="es" sz="1600"/>
              <a:t>| = 0.08 ± 0.10 º</a:t>
            </a:r>
            <a:endParaRPr sz="1600"/>
          </a:p>
          <a:p>
            <a:pPr indent="0" lvl="0" marL="0" rtl="0" algn="l">
              <a:spcBef>
                <a:spcPts val="0"/>
              </a:spcBef>
              <a:spcAft>
                <a:spcPts val="0"/>
              </a:spcAft>
              <a:buNone/>
            </a:pPr>
            <a:r>
              <a:t/>
            </a:r>
            <a:endParaRPr sz="1600"/>
          </a:p>
        </p:txBody>
      </p:sp>
      <p:sp>
        <p:nvSpPr>
          <p:cNvPr id="161" name="Google Shape;161;p21"/>
          <p:cNvSpPr txBox="1"/>
          <p:nvPr/>
        </p:nvSpPr>
        <p:spPr>
          <a:xfrm>
            <a:off x="562550" y="3732050"/>
            <a:ext cx="36471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600"/>
              <a:t>|Δx</a:t>
            </a:r>
            <a:r>
              <a:rPr baseline="-25000" lang="es" sz="1600"/>
              <a:t>estimated</a:t>
            </a:r>
            <a:r>
              <a:rPr lang="es" sz="1600"/>
              <a:t> - Δx</a:t>
            </a:r>
            <a:r>
              <a:rPr baseline="-25000" lang="es" sz="1600">
                <a:solidFill>
                  <a:schemeClr val="dk1"/>
                </a:solidFill>
              </a:rPr>
              <a:t>actual</a:t>
            </a:r>
            <a:r>
              <a:rPr lang="es" sz="1600"/>
              <a:t>| = 0.08 ± 0.14 mm</a:t>
            </a:r>
            <a:endParaRPr sz="1600"/>
          </a:p>
          <a:p>
            <a:pPr indent="0" lvl="0" marL="0" rtl="0" algn="l">
              <a:lnSpc>
                <a:spcPct val="150000"/>
              </a:lnSpc>
              <a:spcBef>
                <a:spcPts val="0"/>
              </a:spcBef>
              <a:spcAft>
                <a:spcPts val="0"/>
              </a:spcAft>
              <a:buNone/>
            </a:pPr>
            <a:r>
              <a:rPr lang="es" sz="1600"/>
              <a:t>|Δy</a:t>
            </a:r>
            <a:r>
              <a:rPr baseline="-25000" lang="es" sz="1600">
                <a:solidFill>
                  <a:schemeClr val="dk1"/>
                </a:solidFill>
              </a:rPr>
              <a:t>estimated</a:t>
            </a:r>
            <a:r>
              <a:rPr lang="es" sz="1600"/>
              <a:t> - Δy</a:t>
            </a:r>
            <a:r>
              <a:rPr baseline="-25000" lang="es" sz="1600">
                <a:solidFill>
                  <a:schemeClr val="dk1"/>
                </a:solidFill>
              </a:rPr>
              <a:t>actual</a:t>
            </a:r>
            <a:r>
              <a:rPr lang="es" sz="1600"/>
              <a:t>| = 0.05 ± 0.04 mm</a:t>
            </a:r>
            <a:endParaRPr sz="1600"/>
          </a:p>
          <a:p>
            <a:pPr indent="0" lvl="0" marL="0" rtl="0" algn="l">
              <a:lnSpc>
                <a:spcPct val="150000"/>
              </a:lnSpc>
              <a:spcBef>
                <a:spcPts val="0"/>
              </a:spcBef>
              <a:spcAft>
                <a:spcPts val="0"/>
              </a:spcAft>
              <a:buNone/>
            </a:pPr>
            <a:r>
              <a:rPr lang="es" sz="1600"/>
              <a:t>|Δθ</a:t>
            </a:r>
            <a:r>
              <a:rPr baseline="-25000" lang="es" sz="1600">
                <a:solidFill>
                  <a:schemeClr val="dk1"/>
                </a:solidFill>
              </a:rPr>
              <a:t>estimated</a:t>
            </a:r>
            <a:r>
              <a:rPr lang="es" sz="1600"/>
              <a:t> - Δ</a:t>
            </a:r>
            <a:r>
              <a:rPr lang="es" sz="1600">
                <a:solidFill>
                  <a:schemeClr val="dk1"/>
                </a:solidFill>
              </a:rPr>
              <a:t>θ</a:t>
            </a:r>
            <a:r>
              <a:rPr baseline="-25000" lang="es" sz="1600">
                <a:solidFill>
                  <a:schemeClr val="dk1"/>
                </a:solidFill>
              </a:rPr>
              <a:t>actual</a:t>
            </a:r>
            <a:r>
              <a:rPr lang="es" sz="1600"/>
              <a:t>| = 0.10 ± 0.16 º</a:t>
            </a:r>
            <a:endParaRPr sz="1600"/>
          </a:p>
          <a:p>
            <a:pPr indent="0" lvl="0" marL="0" rtl="0" algn="l">
              <a:spcBef>
                <a:spcPts val="0"/>
              </a:spcBef>
              <a:spcAft>
                <a:spcPts val="0"/>
              </a:spcAft>
              <a:buNone/>
            </a:pPr>
            <a:r>
              <a:t/>
            </a:r>
            <a:endParaRPr sz="1600"/>
          </a:p>
        </p:txBody>
      </p:sp>
      <p:pic>
        <p:nvPicPr>
          <p:cNvPr id="162" name="Google Shape;162;p21"/>
          <p:cNvPicPr preferRelativeResize="0"/>
          <p:nvPr/>
        </p:nvPicPr>
        <p:blipFill>
          <a:blip r:embed="rId3">
            <a:alphaModFix/>
          </a:blip>
          <a:stretch>
            <a:fillRect/>
          </a:stretch>
        </p:blipFill>
        <p:spPr>
          <a:xfrm>
            <a:off x="6136800" y="3907238"/>
            <a:ext cx="2020129" cy="618300"/>
          </a:xfrm>
          <a:prstGeom prst="rect">
            <a:avLst/>
          </a:prstGeom>
          <a:noFill/>
          <a:ln>
            <a:noFill/>
          </a:ln>
        </p:spPr>
      </p:pic>
      <p:pic>
        <p:nvPicPr>
          <p:cNvPr id="163" name="Google Shape;163;p21"/>
          <p:cNvPicPr preferRelativeResize="0"/>
          <p:nvPr/>
        </p:nvPicPr>
        <p:blipFill>
          <a:blip r:embed="rId4">
            <a:alphaModFix/>
          </a:blip>
          <a:stretch>
            <a:fillRect/>
          </a:stretch>
        </p:blipFill>
        <p:spPr>
          <a:xfrm>
            <a:off x="4394402" y="3118555"/>
            <a:ext cx="1742402" cy="1985194"/>
          </a:xfrm>
          <a:prstGeom prst="rect">
            <a:avLst/>
          </a:prstGeom>
          <a:noFill/>
          <a:ln>
            <a:noFill/>
          </a:ln>
        </p:spPr>
      </p:pic>
      <p:sp>
        <p:nvSpPr>
          <p:cNvPr id="164" name="Google Shape;164;p21"/>
          <p:cNvSpPr/>
          <p:nvPr/>
        </p:nvSpPr>
        <p:spPr>
          <a:xfrm>
            <a:off x="5540688" y="4359156"/>
            <a:ext cx="596100" cy="74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